
<file path=[Content_Types].xml><?xml version="1.0" encoding="utf-8"?>
<Types xmlns="http://schemas.openxmlformats.org/package/2006/content-types">
  <Default Extension="jpg" ContentType="image/jpeg"/>
  <Default Extension="emf" ContentType="image/x-emf"/>
  <Default Extension="jpeg" ContentType="image/jpeg"/>
  <Default Extension="xml" ContentType="application/xml"/>
  <Default Extension="vml" ContentType="application/vnd.openxmlformats-officedocument.vmlDrawing"/>
  <Default Extension="bin" ContentType="application/vnd.openxmlformats-officedocument.presentationml.printerSettings"/>
  <Default Extension="wdp" ContentType="image/vnd.ms-photo"/>
  <Default Extension="png" ContentType="image/png"/>
  <Default Extension="docx" ContentType="application/vnd.openxmlformats-officedocument.wordprocessingml.document"/>
  <Default Extension="rels" ContentType="application/vnd.openxmlformats-package.relationships+xml"/>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1"/>
  </p:notesMasterIdLst>
  <p:sldIdLst>
    <p:sldId id="813" r:id="rId2"/>
    <p:sldId id="814" r:id="rId3"/>
    <p:sldId id="815" r:id="rId4"/>
    <p:sldId id="816" r:id="rId5"/>
    <p:sldId id="817" r:id="rId6"/>
    <p:sldId id="818" r:id="rId7"/>
    <p:sldId id="819" r:id="rId8"/>
    <p:sldId id="820" r:id="rId9"/>
    <p:sldId id="821" r:id="rId10"/>
    <p:sldId id="822" r:id="rId11"/>
    <p:sldId id="823" r:id="rId12"/>
    <p:sldId id="824" r:id="rId13"/>
    <p:sldId id="825" r:id="rId14"/>
    <p:sldId id="826" r:id="rId15"/>
    <p:sldId id="827" r:id="rId16"/>
    <p:sldId id="828" r:id="rId17"/>
    <p:sldId id="829" r:id="rId18"/>
    <p:sldId id="830" r:id="rId19"/>
    <p:sldId id="831" r:id="rId20"/>
    <p:sldId id="832" r:id="rId21"/>
    <p:sldId id="833" r:id="rId22"/>
    <p:sldId id="834" r:id="rId23"/>
    <p:sldId id="835" r:id="rId24"/>
    <p:sldId id="836" r:id="rId25"/>
    <p:sldId id="837" r:id="rId26"/>
    <p:sldId id="838" r:id="rId27"/>
    <p:sldId id="839" r:id="rId28"/>
    <p:sldId id="840" r:id="rId29"/>
    <p:sldId id="841" r:id="rId30"/>
    <p:sldId id="842" r:id="rId31"/>
    <p:sldId id="843" r:id="rId32"/>
    <p:sldId id="844" r:id="rId33"/>
    <p:sldId id="845" r:id="rId34"/>
    <p:sldId id="846" r:id="rId35"/>
    <p:sldId id="847" r:id="rId36"/>
    <p:sldId id="848" r:id="rId37"/>
    <p:sldId id="849" r:id="rId38"/>
    <p:sldId id="850" r:id="rId39"/>
    <p:sldId id="851" r:id="rId40"/>
    <p:sldId id="852" r:id="rId41"/>
    <p:sldId id="853" r:id="rId42"/>
    <p:sldId id="854" r:id="rId43"/>
    <p:sldId id="855" r:id="rId44"/>
    <p:sldId id="856" r:id="rId45"/>
    <p:sldId id="857" r:id="rId46"/>
    <p:sldId id="858" r:id="rId47"/>
    <p:sldId id="859" r:id="rId48"/>
    <p:sldId id="860" r:id="rId49"/>
    <p:sldId id="861" r:id="rId50"/>
    <p:sldId id="862" r:id="rId51"/>
    <p:sldId id="863" r:id="rId52"/>
    <p:sldId id="864" r:id="rId53"/>
    <p:sldId id="865" r:id="rId54"/>
    <p:sldId id="866" r:id="rId55"/>
    <p:sldId id="867" r:id="rId56"/>
    <p:sldId id="868" r:id="rId57"/>
    <p:sldId id="869" r:id="rId58"/>
    <p:sldId id="870" r:id="rId59"/>
    <p:sldId id="871" r:id="rId60"/>
    <p:sldId id="872" r:id="rId61"/>
    <p:sldId id="715" r:id="rId62"/>
    <p:sldId id="716" r:id="rId63"/>
    <p:sldId id="717" r:id="rId64"/>
    <p:sldId id="718" r:id="rId65"/>
    <p:sldId id="719" r:id="rId66"/>
    <p:sldId id="720" r:id="rId67"/>
    <p:sldId id="721" r:id="rId68"/>
    <p:sldId id="722" r:id="rId69"/>
    <p:sldId id="723" r:id="rId70"/>
    <p:sldId id="724" r:id="rId71"/>
    <p:sldId id="697" r:id="rId72"/>
    <p:sldId id="883" r:id="rId73"/>
    <p:sldId id="698" r:id="rId74"/>
    <p:sldId id="873" r:id="rId75"/>
    <p:sldId id="874" r:id="rId76"/>
    <p:sldId id="875" r:id="rId77"/>
    <p:sldId id="877" r:id="rId78"/>
    <p:sldId id="878" r:id="rId79"/>
    <p:sldId id="881" r:id="rId80"/>
    <p:sldId id="882" r:id="rId81"/>
    <p:sldId id="879" r:id="rId82"/>
    <p:sldId id="880" r:id="rId83"/>
    <p:sldId id="700" r:id="rId84"/>
    <p:sldId id="803" r:id="rId85"/>
    <p:sldId id="804" r:id="rId86"/>
    <p:sldId id="805" r:id="rId87"/>
    <p:sldId id="806" r:id="rId88"/>
    <p:sldId id="807" r:id="rId89"/>
    <p:sldId id="808" r:id="rId90"/>
    <p:sldId id="809" r:id="rId91"/>
    <p:sldId id="810" r:id="rId92"/>
    <p:sldId id="725" r:id="rId93"/>
    <p:sldId id="726" r:id="rId94"/>
    <p:sldId id="727" r:id="rId95"/>
    <p:sldId id="728" r:id="rId96"/>
    <p:sldId id="729" r:id="rId97"/>
    <p:sldId id="740" r:id="rId98"/>
    <p:sldId id="731" r:id="rId99"/>
    <p:sldId id="732" r:id="rId100"/>
    <p:sldId id="733" r:id="rId101"/>
    <p:sldId id="734" r:id="rId102"/>
    <p:sldId id="735" r:id="rId103"/>
    <p:sldId id="736" r:id="rId104"/>
    <p:sldId id="737" r:id="rId105"/>
    <p:sldId id="738" r:id="rId106"/>
    <p:sldId id="739" r:id="rId107"/>
    <p:sldId id="909" r:id="rId108"/>
    <p:sldId id="910" r:id="rId109"/>
    <p:sldId id="911" r:id="rId110"/>
    <p:sldId id="912" r:id="rId111"/>
    <p:sldId id="913" r:id="rId112"/>
    <p:sldId id="914" r:id="rId113"/>
    <p:sldId id="915" r:id="rId114"/>
    <p:sldId id="916" r:id="rId115"/>
    <p:sldId id="917" r:id="rId116"/>
    <p:sldId id="918" r:id="rId117"/>
    <p:sldId id="919" r:id="rId118"/>
    <p:sldId id="706" r:id="rId119"/>
    <p:sldId id="899" r:id="rId120"/>
    <p:sldId id="900" r:id="rId121"/>
    <p:sldId id="901" r:id="rId122"/>
    <p:sldId id="902" r:id="rId123"/>
    <p:sldId id="903" r:id="rId124"/>
    <p:sldId id="904" r:id="rId125"/>
    <p:sldId id="905" r:id="rId126"/>
    <p:sldId id="906" r:id="rId127"/>
    <p:sldId id="907" r:id="rId128"/>
    <p:sldId id="884" r:id="rId129"/>
    <p:sldId id="885" r:id="rId130"/>
    <p:sldId id="886" r:id="rId131"/>
    <p:sldId id="887" r:id="rId132"/>
    <p:sldId id="888" r:id="rId133"/>
    <p:sldId id="889" r:id="rId134"/>
    <p:sldId id="890" r:id="rId135"/>
    <p:sldId id="891" r:id="rId136"/>
    <p:sldId id="892" r:id="rId137"/>
    <p:sldId id="893" r:id="rId138"/>
    <p:sldId id="894" r:id="rId139"/>
    <p:sldId id="709" r:id="rId14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FFFFC2"/>
    <a:srgbClr val="9D0000"/>
    <a:srgbClr val="04245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86"/>
    <p:restoredTop sz="94674"/>
  </p:normalViewPr>
  <p:slideViewPr>
    <p:cSldViewPr snapToGrid="0" snapToObjects="1">
      <p:cViewPr>
        <p:scale>
          <a:sx n="135" d="100"/>
          <a:sy n="135" d="100"/>
        </p:scale>
        <p:origin x="-440" y="-664"/>
      </p:cViewPr>
      <p:guideLst>
        <p:guide orient="horz" pos="2160"/>
        <p:guide pos="2880"/>
      </p:guideLst>
    </p:cSldViewPr>
  </p:slideViewPr>
  <p:notesTextViewPr>
    <p:cViewPr>
      <p:scale>
        <a:sx n="100" d="100"/>
        <a:sy n="100" d="100"/>
      </p:scale>
      <p:origin x="0" y="0"/>
    </p:cViewPr>
  </p:notesTextViewPr>
  <p:sorterViewPr>
    <p:cViewPr>
      <p:scale>
        <a:sx n="115" d="100"/>
        <a:sy n="115" d="100"/>
      </p:scale>
      <p:origin x="0" y="0"/>
    </p:cViewPr>
  </p:sorterViewPr>
  <p:gridSpacing cx="72008" cy="72008"/>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slide" Target="slides/slide132.xml"/><Relationship Id="rId134" Type="http://schemas.openxmlformats.org/officeDocument/2006/relationships/slide" Target="slides/slide133.xml"/><Relationship Id="rId135" Type="http://schemas.openxmlformats.org/officeDocument/2006/relationships/slide" Target="slides/slide134.xml"/><Relationship Id="rId136" Type="http://schemas.openxmlformats.org/officeDocument/2006/relationships/slide" Target="slides/slide135.xml"/><Relationship Id="rId137" Type="http://schemas.openxmlformats.org/officeDocument/2006/relationships/slide" Target="slides/slide136.xml"/><Relationship Id="rId138" Type="http://schemas.openxmlformats.org/officeDocument/2006/relationships/slide" Target="slides/slide137.xml"/><Relationship Id="rId139" Type="http://schemas.openxmlformats.org/officeDocument/2006/relationships/slide" Target="slides/slide13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 Id="rId140" Type="http://schemas.openxmlformats.org/officeDocument/2006/relationships/slide" Target="slides/slide139.xml"/><Relationship Id="rId141" Type="http://schemas.openxmlformats.org/officeDocument/2006/relationships/notesMaster" Target="notesMasters/notesMaster1.xml"/><Relationship Id="rId142" Type="http://schemas.openxmlformats.org/officeDocument/2006/relationships/printerSettings" Target="printerSettings/printerSettings1.bin"/><Relationship Id="rId143" Type="http://schemas.openxmlformats.org/officeDocument/2006/relationships/presProps" Target="presProps.xml"/><Relationship Id="rId144" Type="http://schemas.openxmlformats.org/officeDocument/2006/relationships/viewProps" Target="viewProps.xml"/><Relationship Id="rId145" Type="http://schemas.openxmlformats.org/officeDocument/2006/relationships/theme" Target="theme/theme1.xml"/><Relationship Id="rId146"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2.emf"/><Relationship Id="rId2" Type="http://schemas.openxmlformats.org/officeDocument/2006/relationships/image" Target="../media/image11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18C34C9-9F29-2F4F-A9D0-D5900ECE94BE}" type="datetimeFigureOut">
              <a:rPr lang="en-US" smtClean="0"/>
              <a:t>04/10/17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4F3A4CE-9FF5-8149-9D3E-FD66348624AD}" type="slidenum">
              <a:rPr lang="en-US" smtClean="0"/>
              <a:t>‹#›</a:t>
            </a:fld>
            <a:endParaRPr lang="en-US"/>
          </a:p>
        </p:txBody>
      </p:sp>
    </p:spTree>
    <p:extLst>
      <p:ext uri="{BB962C8B-B14F-4D97-AF65-F5344CB8AC3E}">
        <p14:creationId xmlns:p14="http://schemas.microsoft.com/office/powerpoint/2010/main" val="66785689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b="1" dirty="0" smtClean="0">
                <a:latin typeface="Lucida Grande"/>
                <a:ea typeface="Lucida Grande"/>
                <a:cs typeface="Lucida Grande"/>
                <a:sym typeface="Lucida Grande"/>
              </a:rPr>
              <a:t>Systemic change and teaching </a:t>
            </a:r>
            <a:r>
              <a:rPr lang="en-US" sz="2200" b="1" dirty="0" err="1" smtClean="0">
                <a:latin typeface="Lucida Grande"/>
                <a:ea typeface="Lucida Grande"/>
                <a:cs typeface="Lucida Grande"/>
                <a:sym typeface="Lucida Grande"/>
              </a:rPr>
              <a:t>modelling</a:t>
            </a:r>
            <a:endParaRPr lang="en-US" sz="2200" b="0" dirty="0" smtClean="0">
              <a:latin typeface="Lucida Grande"/>
              <a:ea typeface="Lucida Grande"/>
              <a:cs typeface="Lucida Grande"/>
              <a:sym typeface="Lucida Grande"/>
            </a:endParaRPr>
          </a:p>
          <a:p>
            <a:r>
              <a:rPr lang="en-US" sz="2200" b="0" dirty="0" smtClean="0">
                <a:latin typeface="Lucida Grande"/>
                <a:ea typeface="Lucida Grande"/>
                <a:cs typeface="Lucida Grande"/>
                <a:sym typeface="Lucida Grande"/>
              </a:rPr>
              <a:t>Over the last sixty years, teaching </a:t>
            </a:r>
            <a:r>
              <a:rPr lang="en-US" sz="2200" b="0" dirty="0" err="1" smtClean="0">
                <a:latin typeface="Lucida Grande"/>
                <a:ea typeface="Lucida Grande"/>
                <a:cs typeface="Lucida Grande"/>
                <a:sym typeface="Lucida Grande"/>
              </a:rPr>
              <a:t>modelling</a:t>
            </a:r>
            <a:r>
              <a:rPr lang="en-US" sz="2200" b="0" dirty="0" smtClean="0">
                <a:latin typeface="Lucida Grande"/>
                <a:ea typeface="Lucida Grande"/>
                <a:cs typeface="Lucida Grande"/>
                <a:sym typeface="Lucida Grande"/>
              </a:rPr>
              <a:t> has moved from initial explorations to becoming an established field, supported by research and the development well-engineered tools of various kinds. Yet, in typical  classrooms around the world, autonomous student </a:t>
            </a:r>
            <a:r>
              <a:rPr lang="en-US" sz="2200" b="0" dirty="0" err="1" smtClean="0">
                <a:latin typeface="Lucida Grande"/>
                <a:ea typeface="Lucida Grande"/>
                <a:cs typeface="Lucida Grande"/>
                <a:sym typeface="Lucida Grande"/>
              </a:rPr>
              <a:t>modelling</a:t>
            </a:r>
            <a:r>
              <a:rPr lang="en-US" sz="2200" b="0" dirty="0" smtClean="0">
                <a:latin typeface="Lucida Grande"/>
                <a:ea typeface="Lucida Grande"/>
                <a:cs typeface="Lucida Grande"/>
                <a:sym typeface="Lucida Grande"/>
              </a:rPr>
              <a:t> remains rare.  Recently, in Britain and the US at least, </a:t>
            </a:r>
            <a:r>
              <a:rPr lang="en-US" sz="2200" b="0" dirty="0" err="1" smtClean="0">
                <a:latin typeface="Lucida Grande"/>
                <a:ea typeface="Lucida Grande"/>
                <a:cs typeface="Lucida Grande"/>
                <a:sym typeface="Lucida Grande"/>
              </a:rPr>
              <a:t>modelling</a:t>
            </a:r>
            <a:r>
              <a:rPr lang="en-US" sz="2200" b="0" dirty="0" smtClean="0">
                <a:latin typeface="Lucida Grande"/>
                <a:ea typeface="Lucida Grande"/>
                <a:cs typeface="Lucida Grande"/>
                <a:sym typeface="Lucida Grande"/>
              </a:rPr>
              <a:t> has become an explicit element in the “intended curriculum”.  But the usual difficulties of embedding innovation across an education system remain.  This talk will </a:t>
            </a:r>
            <a:r>
              <a:rPr lang="en-US" sz="2200" b="0" dirty="0" err="1" smtClean="0">
                <a:latin typeface="Lucida Grande"/>
                <a:ea typeface="Lucida Grande"/>
                <a:cs typeface="Lucida Grande"/>
                <a:sym typeface="Lucida Grande"/>
              </a:rPr>
              <a:t>analyse</a:t>
            </a:r>
            <a:r>
              <a:rPr lang="en-US" sz="2200" b="0" dirty="0" smtClean="0">
                <a:latin typeface="Lucida Grande"/>
                <a:ea typeface="Lucida Grande"/>
                <a:cs typeface="Lucida Grande"/>
                <a:sym typeface="Lucida Grande"/>
              </a:rPr>
              <a:t> these barriers and, drawing on past initiatives around the world, suggest what may be needed to overcome them. </a:t>
            </a:r>
            <a:endParaRPr lang="en-US" dirty="0"/>
          </a:p>
        </p:txBody>
      </p:sp>
    </p:spTree>
    <p:extLst>
      <p:ext uri="{BB962C8B-B14F-4D97-AF65-F5344CB8AC3E}">
        <p14:creationId xmlns:p14="http://schemas.microsoft.com/office/powerpoint/2010/main" val="6565948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7259119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2098" name="Rectangle 2"/>
          <p:cNvSpPr>
            <a:spLocks noGrp="1" noRot="1" noChangeAspect="1" noChangeArrowheads="1" noTextEdit="1"/>
          </p:cNvSpPr>
          <p:nvPr>
            <p:ph type="sldImg"/>
          </p:nvPr>
        </p:nvSpPr>
        <p:spPr>
          <a:ln/>
        </p:spPr>
      </p:sp>
      <p:sp>
        <p:nvSpPr>
          <p:cNvPr id="7720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0581893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432451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don’t expect</a:t>
            </a:r>
            <a:r>
              <a:rPr lang="en-US" baseline="0" dirty="0" smtClean="0"/>
              <a:t> to need </a:t>
            </a:r>
            <a:r>
              <a:rPr lang="en-US" baseline="0" smtClean="0"/>
              <a:t>this slide.</a:t>
            </a:r>
            <a:endParaRPr lang="en-US" dirty="0"/>
          </a:p>
        </p:txBody>
      </p:sp>
    </p:spTree>
    <p:extLst>
      <p:ext uri="{BB962C8B-B14F-4D97-AF65-F5344CB8AC3E}">
        <p14:creationId xmlns:p14="http://schemas.microsoft.com/office/powerpoint/2010/main" val="6565948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Here is a problem that can be solved by bright 14-16 year old students .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But it’s not a good assessment task.</a:t>
            </a:r>
          </a:p>
          <a:p>
            <a:endParaRPr lang="en-US" sz="1200"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next two slides provide an example of how I (and my team of writers) develop problems to design good formative assessment tasks.</a:t>
            </a:r>
            <a:endParaRPr lang="en-GB" sz="1200" kern="1200" dirty="0" smtClean="0">
              <a:solidFill>
                <a:schemeClr val="tx1"/>
              </a:solidFill>
              <a:effectLst/>
              <a:latin typeface="+mn-lt"/>
              <a:ea typeface="+mn-ea"/>
              <a:cs typeface="+mn-cs"/>
            </a:endParaRPr>
          </a:p>
          <a:p>
            <a:endParaRPr lang="en-US" dirty="0" smtClean="0"/>
          </a:p>
          <a:p>
            <a:endParaRPr lang="en-GB"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4F3A4CE-9FF5-8149-9D3E-FD66348624AD}" type="slidenum">
              <a:rPr lang="en-US" smtClean="0"/>
              <a:t>62</a:t>
            </a:fld>
            <a:endParaRPr lang="en-US"/>
          </a:p>
        </p:txBody>
      </p:sp>
    </p:spTree>
    <p:extLst>
      <p:ext uri="{BB962C8B-B14F-4D97-AF65-F5344CB8AC3E}">
        <p14:creationId xmlns:p14="http://schemas.microsoft.com/office/powerpoint/2010/main" val="31938883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quickly</a:t>
            </a:r>
            <a:endParaRPr lang="en-US" dirty="0"/>
          </a:p>
        </p:txBody>
      </p:sp>
      <p:sp>
        <p:nvSpPr>
          <p:cNvPr id="4" name="Slide Number Placeholder 3"/>
          <p:cNvSpPr>
            <a:spLocks noGrp="1"/>
          </p:cNvSpPr>
          <p:nvPr>
            <p:ph type="sldNum" sz="quarter" idx="10"/>
          </p:nvPr>
        </p:nvSpPr>
        <p:spPr/>
        <p:txBody>
          <a:bodyPr/>
          <a:lstStyle/>
          <a:p>
            <a:fld id="{F4F3A4CE-9FF5-8149-9D3E-FD66348624AD}" type="slidenum">
              <a:rPr lang="en-US" smtClean="0"/>
              <a:t>63</a:t>
            </a:fld>
            <a:endParaRPr lang="en-US"/>
          </a:p>
        </p:txBody>
      </p:sp>
    </p:spTree>
    <p:extLst>
      <p:ext uri="{BB962C8B-B14F-4D97-AF65-F5344CB8AC3E}">
        <p14:creationId xmlns:p14="http://schemas.microsoft.com/office/powerpoint/2010/main" val="35759930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4F3A4CE-9FF5-8149-9D3E-FD66348624AD}" type="slidenum">
              <a:rPr lang="en-US" smtClean="0"/>
              <a:t>64</a:t>
            </a:fld>
            <a:endParaRPr lang="en-US"/>
          </a:p>
        </p:txBody>
      </p:sp>
    </p:spTree>
    <p:extLst>
      <p:ext uri="{BB962C8B-B14F-4D97-AF65-F5344CB8AC3E}">
        <p14:creationId xmlns:p14="http://schemas.microsoft.com/office/powerpoint/2010/main" val="987924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Our vision is that a well-designed formative assessment task:</a:t>
            </a:r>
            <a:endParaRPr lang="en-GB"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Provides access so that nearly all students can demonstrate some level of success. </a:t>
            </a:r>
            <a:endParaRPr lang="en-GB"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Gradually increases in complexity and cognitive challenge as the core mathematics is assessed.</a:t>
            </a:r>
            <a:endParaRPr lang="en-GB"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Probes for deeper understanding and requires explanations in order to provide evidence into students’ thinking and knowledge.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Challenges students to demonstrate strong conceptual understanding, generalize a situation, justify a finding or make a connection</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F4F3A4CE-9FF5-8149-9D3E-FD66348624AD}" type="slidenum">
              <a:rPr lang="en-US" smtClean="0"/>
              <a:t>65</a:t>
            </a:fld>
            <a:endParaRPr lang="en-US"/>
          </a:p>
        </p:txBody>
      </p:sp>
    </p:spTree>
    <p:extLst>
      <p:ext uri="{BB962C8B-B14F-4D97-AF65-F5344CB8AC3E}">
        <p14:creationId xmlns:p14="http://schemas.microsoft.com/office/powerpoint/2010/main" val="12875127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I’m still alive, but that’s all. [said in good </a:t>
            </a:r>
            <a:r>
              <a:rPr lang="en-US" sz="1200" kern="1200" dirty="0" err="1" smtClean="0">
                <a:solidFill>
                  <a:schemeClr val="tx1"/>
                </a:solidFill>
                <a:latin typeface="+mn-lt"/>
                <a:ea typeface="+mn-ea"/>
                <a:cs typeface="+mn-cs"/>
              </a:rPr>
              <a:t>humour</a:t>
            </a:r>
            <a:r>
              <a:rPr lang="en-US" sz="1200" kern="1200" dirty="0" smtClean="0">
                <a:solidFill>
                  <a:schemeClr val="tx1"/>
                </a:solidFill>
                <a:latin typeface="+mn-lt"/>
                <a:ea typeface="+mn-ea"/>
                <a:cs typeface="+mn-cs"/>
              </a:rPr>
              <a:t>].  Best wishes for this conference. I am sorry I am not able to be with you today. </a:t>
            </a:r>
            <a:r>
              <a:rPr lang="en-US" sz="1200" kern="1200" dirty="0" err="1" smtClean="0">
                <a:solidFill>
                  <a:schemeClr val="tx1"/>
                </a:solidFill>
                <a:latin typeface="+mn-lt"/>
                <a:ea typeface="+mn-ea"/>
                <a:cs typeface="+mn-cs"/>
              </a:rPr>
              <a:t>Heini</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Halberstam</a:t>
            </a:r>
            <a:r>
              <a:rPr lang="en-US" sz="1200" kern="1200" dirty="0" smtClean="0">
                <a:solidFill>
                  <a:schemeClr val="tx1"/>
                </a:solidFill>
                <a:latin typeface="+mn-lt"/>
                <a:ea typeface="+mn-ea"/>
                <a:cs typeface="+mn-cs"/>
              </a:rPr>
              <a:t> and I were close friends and colleagues because of our love of mathematics and its wider use.’</a:t>
            </a:r>
          </a:p>
          <a:p>
            <a:r>
              <a:rPr lang="sk-SK" sz="1200" kern="1200" dirty="0" smtClean="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F4F3A4CE-9FF5-8149-9D3E-FD66348624AD}" type="slidenum">
              <a:rPr lang="en-US" smtClean="0"/>
              <a:t>2</a:t>
            </a:fld>
            <a:endParaRPr lang="en-US"/>
          </a:p>
        </p:txBody>
      </p:sp>
    </p:spTree>
    <p:extLst>
      <p:ext uri="{BB962C8B-B14F-4D97-AF65-F5344CB8AC3E}">
        <p14:creationId xmlns:p14="http://schemas.microsoft.com/office/powerpoint/2010/main" val="11317549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Here is another problem we have developed to design a good formative assessment task.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This task emerged from a photograph taken when visiting Prague.</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As I wandered, I noticed that some sidewalks were made of small blocks of stone arranged to make patterns of different sizes, and </a:t>
            </a:r>
          </a:p>
          <a:p>
            <a:r>
              <a:rPr lang="en-US" sz="1200" kern="1200" dirty="0" smtClean="0">
                <a:solidFill>
                  <a:schemeClr val="tx1"/>
                </a:solidFill>
                <a:effectLst/>
                <a:latin typeface="+mn-lt"/>
                <a:ea typeface="+mn-ea"/>
                <a:cs typeface="+mn-cs"/>
              </a:rPr>
              <a:t>I began to wonder how many blocks of different </a:t>
            </a:r>
            <a:r>
              <a:rPr lang="en-US" sz="1200" kern="1200" dirty="0" err="1" smtClean="0">
                <a:solidFill>
                  <a:schemeClr val="tx1"/>
                </a:solidFill>
                <a:effectLst/>
                <a:latin typeface="+mn-lt"/>
                <a:ea typeface="+mn-ea"/>
                <a:cs typeface="+mn-cs"/>
              </a:rPr>
              <a:t>colours</a:t>
            </a:r>
            <a:r>
              <a:rPr lang="en-US" sz="1200" kern="1200" dirty="0" smtClean="0">
                <a:solidFill>
                  <a:schemeClr val="tx1"/>
                </a:solidFill>
                <a:effectLst/>
                <a:latin typeface="+mn-lt"/>
                <a:ea typeface="+mn-ea"/>
                <a:cs typeface="+mn-cs"/>
              </a:rPr>
              <a:t> were needed to make these patterns of different sizes. </a:t>
            </a:r>
            <a:r>
              <a:rPr lang="en-US" sz="1200" kern="1200" dirty="0" err="1" smtClean="0">
                <a:solidFill>
                  <a:schemeClr val="tx1"/>
                </a:solidFill>
                <a:effectLst/>
                <a:latin typeface="+mn-lt"/>
                <a:ea typeface="+mn-ea"/>
                <a:cs typeface="+mn-cs"/>
              </a:rPr>
              <a:t>sk</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F4F3A4CE-9FF5-8149-9D3E-FD66348624AD}" type="slidenum">
              <a:rPr lang="en-US" smtClean="0"/>
              <a:t>66</a:t>
            </a:fld>
            <a:endParaRPr lang="en-US"/>
          </a:p>
        </p:txBody>
      </p:sp>
    </p:spTree>
    <p:extLst>
      <p:ext uri="{BB962C8B-B14F-4D97-AF65-F5344CB8AC3E}">
        <p14:creationId xmlns:p14="http://schemas.microsoft.com/office/powerpoint/2010/main" val="22559474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Questions 1 and 2 </a:t>
            </a:r>
            <a:r>
              <a:rPr lang="en-US" sz="1200" kern="1200" dirty="0" smtClean="0">
                <a:solidFill>
                  <a:schemeClr val="tx1"/>
                </a:solidFill>
                <a:effectLst/>
                <a:latin typeface="+mn-lt"/>
                <a:ea typeface="+mn-ea"/>
                <a:cs typeface="+mn-cs"/>
              </a:rPr>
              <a:t>provide access so that nearly all students can demonstrate some level of success. </a:t>
            </a:r>
            <a:endParaRPr lang="en-GB" sz="1200" kern="1200" dirty="0" smtClean="0">
              <a:solidFill>
                <a:schemeClr val="tx1"/>
              </a:solidFill>
              <a:effectLst/>
              <a:latin typeface="+mn-lt"/>
              <a:ea typeface="+mn-ea"/>
              <a:cs typeface="+mn-cs"/>
            </a:endParaRPr>
          </a:p>
          <a:p>
            <a:pPr lvl="0"/>
            <a:r>
              <a:rPr lang="en-US" sz="1200" b="1" kern="1200" dirty="0" smtClean="0">
                <a:solidFill>
                  <a:schemeClr val="tx1"/>
                </a:solidFill>
                <a:effectLst/>
                <a:latin typeface="+mn-lt"/>
                <a:ea typeface="+mn-ea"/>
                <a:cs typeface="+mn-cs"/>
              </a:rPr>
              <a:t>Question 3 </a:t>
            </a:r>
            <a:r>
              <a:rPr lang="en-US" sz="1200" kern="1200" dirty="0" smtClean="0">
                <a:solidFill>
                  <a:schemeClr val="tx1"/>
                </a:solidFill>
                <a:effectLst/>
                <a:latin typeface="+mn-lt"/>
                <a:ea typeface="+mn-ea"/>
                <a:cs typeface="+mn-cs"/>
              </a:rPr>
              <a:t>gradually increases the complexity and cognitive challenge as the core mathematics is assessed.</a:t>
            </a:r>
            <a:endParaRPr lang="en-GB"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4F3A4CE-9FF5-8149-9D3E-FD66348624AD}" type="slidenum">
              <a:rPr lang="en-US" smtClean="0"/>
              <a:t>67</a:t>
            </a:fld>
            <a:endParaRPr lang="en-US"/>
          </a:p>
        </p:txBody>
      </p:sp>
    </p:spTree>
    <p:extLst>
      <p:ext uri="{BB962C8B-B14F-4D97-AF65-F5344CB8AC3E}">
        <p14:creationId xmlns:p14="http://schemas.microsoft.com/office/powerpoint/2010/main" val="45437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b="1" kern="1200" dirty="0" smtClean="0">
                <a:solidFill>
                  <a:schemeClr val="tx1"/>
                </a:solidFill>
                <a:effectLst/>
                <a:latin typeface="+mn-lt"/>
                <a:ea typeface="+mn-ea"/>
                <a:cs typeface="+mn-cs"/>
              </a:rPr>
              <a:t>Question 4 </a:t>
            </a:r>
            <a:r>
              <a:rPr lang="en-US" sz="1200" kern="1200" dirty="0" smtClean="0">
                <a:solidFill>
                  <a:schemeClr val="tx1"/>
                </a:solidFill>
                <a:effectLst/>
                <a:latin typeface="+mn-lt"/>
                <a:ea typeface="+mn-ea"/>
                <a:cs typeface="+mn-cs"/>
              </a:rPr>
              <a:t>begins to</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probe for deeper understanding as</a:t>
            </a:r>
            <a:r>
              <a:rPr lang="en-US" sz="1200" kern="1200" baseline="0" dirty="0" smtClean="0">
                <a:solidFill>
                  <a:schemeClr val="tx1"/>
                </a:solidFill>
                <a:effectLst/>
                <a:latin typeface="+mn-lt"/>
                <a:ea typeface="+mn-ea"/>
                <a:cs typeface="+mn-cs"/>
              </a:rPr>
              <a:t> students </a:t>
            </a:r>
            <a:r>
              <a:rPr lang="en-US" sz="1200" kern="1200" dirty="0" smtClean="0">
                <a:solidFill>
                  <a:schemeClr val="tx1"/>
                </a:solidFill>
                <a:effectLst/>
                <a:latin typeface="+mn-lt"/>
                <a:ea typeface="+mn-ea"/>
                <a:cs typeface="+mn-cs"/>
              </a:rPr>
              <a:t>generalize the situation,</a:t>
            </a:r>
            <a:endParaRPr lang="en-GB" sz="1200" kern="1200" dirty="0" smtClean="0">
              <a:solidFill>
                <a:schemeClr val="tx1"/>
              </a:solidFill>
              <a:effectLst/>
              <a:latin typeface="+mn-lt"/>
              <a:ea typeface="+mn-ea"/>
              <a:cs typeface="+mn-cs"/>
            </a:endParaRPr>
          </a:p>
          <a:p>
            <a:pPr lvl="0"/>
            <a:r>
              <a:rPr lang="en-GB" sz="1200" b="1" kern="1200" dirty="0" smtClean="0">
                <a:solidFill>
                  <a:schemeClr val="tx1"/>
                </a:solidFill>
                <a:effectLst/>
                <a:latin typeface="+mn-lt"/>
                <a:ea typeface="+mn-ea"/>
                <a:cs typeface="+mn-cs"/>
              </a:rPr>
              <a:t>Question 5</a:t>
            </a:r>
            <a:r>
              <a:rPr lang="en-GB"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requires an explanation in order to provide evidence into students’ thinking, and challenges them to demonstrate stronger understanding as they use their generalization.</a:t>
            </a:r>
            <a:endParaRPr lang="en-GB"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4F3A4CE-9FF5-8149-9D3E-FD66348624AD}" type="slidenum">
              <a:rPr lang="en-US" smtClean="0"/>
              <a:t>68</a:t>
            </a:fld>
            <a:endParaRPr lang="en-US"/>
          </a:p>
        </p:txBody>
      </p:sp>
    </p:spTree>
    <p:extLst>
      <p:ext uri="{BB962C8B-B14F-4D97-AF65-F5344CB8AC3E}">
        <p14:creationId xmlns:p14="http://schemas.microsoft.com/office/powerpoint/2010/main" val="12383353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For more than 10 years we were funded by the </a:t>
            </a:r>
            <a:r>
              <a:rPr lang="en-US" sz="1200" kern="1200" dirty="0" err="1" smtClean="0">
                <a:solidFill>
                  <a:schemeClr val="tx1"/>
                </a:solidFill>
                <a:effectLst/>
                <a:latin typeface="+mn-lt"/>
                <a:ea typeface="+mn-ea"/>
                <a:cs typeface="+mn-cs"/>
              </a:rPr>
              <a:t>Noyce</a:t>
            </a:r>
            <a:r>
              <a:rPr lang="en-US" sz="1200" kern="1200" dirty="0" smtClean="0">
                <a:solidFill>
                  <a:schemeClr val="tx1"/>
                </a:solidFill>
                <a:effectLst/>
                <a:latin typeface="+mn-lt"/>
                <a:ea typeface="+mn-ea"/>
                <a:cs typeface="+mn-cs"/>
              </a:rPr>
              <a:t> Foundation to write </a:t>
            </a:r>
            <a:r>
              <a:rPr lang="en-US" sz="1200" kern="1200" smtClean="0">
                <a:solidFill>
                  <a:schemeClr val="tx1"/>
                </a:solidFill>
                <a:effectLst/>
                <a:latin typeface="+mn-lt"/>
                <a:ea typeface="+mn-ea"/>
                <a:cs typeface="+mn-cs"/>
              </a:rPr>
              <a:t>worthwhile </a:t>
            </a:r>
            <a:r>
              <a:rPr lang="en-GB" sz="1200" kern="1200" smtClean="0">
                <a:solidFill>
                  <a:schemeClr val="tx1"/>
                </a:solidFill>
                <a:effectLst/>
                <a:latin typeface="+mn-lt"/>
                <a:ea typeface="+mn-ea"/>
                <a:cs typeface="+mn-cs"/>
              </a:rPr>
              <a:t>assessment </a:t>
            </a:r>
            <a:r>
              <a:rPr lang="en-GB" sz="1200" kern="1200" dirty="0" smtClean="0">
                <a:solidFill>
                  <a:schemeClr val="tx1"/>
                </a:solidFill>
                <a:effectLst/>
                <a:latin typeface="+mn-lt"/>
                <a:ea typeface="+mn-ea"/>
                <a:cs typeface="+mn-cs"/>
              </a:rPr>
              <a:t>tasks for the Silicon Valley Mathematics formative assessment cycle which involves:</a:t>
            </a:r>
          </a:p>
          <a:p>
            <a:pPr lvl="0"/>
            <a:r>
              <a:rPr lang="en-US" sz="1200" kern="1200" dirty="0" smtClean="0">
                <a:solidFill>
                  <a:schemeClr val="tx1"/>
                </a:solidFill>
                <a:effectLst/>
                <a:latin typeface="+mn-lt"/>
                <a:ea typeface="+mn-ea"/>
                <a:cs typeface="+mn-cs"/>
              </a:rPr>
              <a:t>Selecting and administering a worthwhile assessment task  </a:t>
            </a:r>
            <a:endParaRPr lang="en-GB"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Examining and analyzing student work  </a:t>
            </a:r>
            <a:endParaRPr lang="en-GB"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Using the findings to inform and enhance teacher knowledge  </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Designing and teaching lesson(s) to address the learning needs of students</a:t>
            </a:r>
            <a:r>
              <a:rPr lang="en-GB" dirty="0" smtClean="0">
                <a:effectLst/>
              </a:rPr>
              <a:t> </a:t>
            </a:r>
            <a:endParaRPr lang="en-US" dirty="0"/>
          </a:p>
        </p:txBody>
      </p:sp>
      <p:sp>
        <p:nvSpPr>
          <p:cNvPr id="4" name="Slide Number Placeholder 3"/>
          <p:cNvSpPr>
            <a:spLocks noGrp="1"/>
          </p:cNvSpPr>
          <p:nvPr>
            <p:ph type="sldNum" sz="quarter" idx="10"/>
          </p:nvPr>
        </p:nvSpPr>
        <p:spPr/>
        <p:txBody>
          <a:bodyPr/>
          <a:lstStyle/>
          <a:p>
            <a:fld id="{F4F3A4CE-9FF5-8149-9D3E-FD66348624AD}" type="slidenum">
              <a:rPr lang="en-US" smtClean="0"/>
              <a:t>69</a:t>
            </a:fld>
            <a:endParaRPr lang="en-US"/>
          </a:p>
        </p:txBody>
      </p:sp>
    </p:spTree>
    <p:extLst>
      <p:ext uri="{BB962C8B-B14F-4D97-AF65-F5344CB8AC3E}">
        <p14:creationId xmlns:p14="http://schemas.microsoft.com/office/powerpoint/2010/main" val="25800130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Finally, here is another assessment task we have used with US students.</a:t>
            </a:r>
            <a:endParaRPr lang="en-GB"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I thought you might like to see that not all of our assessment tasks involve looking for patterns.</a:t>
            </a:r>
            <a:endParaRPr lang="en-GB" sz="1200" kern="1200" dirty="0" smtClean="0">
              <a:solidFill>
                <a:schemeClr val="tx1"/>
              </a:solidFill>
              <a:effectLst/>
              <a:latin typeface="+mn-lt"/>
              <a:ea typeface="+mn-ea"/>
              <a:cs typeface="+mn-cs"/>
            </a:endParaRPr>
          </a:p>
          <a:p>
            <a:r>
              <a:rPr lang="en-US" baseline="0" smtClean="0"/>
              <a:t>.</a:t>
            </a:r>
            <a:endParaRPr lang="en-US" dirty="0"/>
          </a:p>
        </p:txBody>
      </p:sp>
      <p:sp>
        <p:nvSpPr>
          <p:cNvPr id="4" name="Slide Number Placeholder 3"/>
          <p:cNvSpPr>
            <a:spLocks noGrp="1"/>
          </p:cNvSpPr>
          <p:nvPr>
            <p:ph type="sldNum" sz="quarter" idx="10"/>
          </p:nvPr>
        </p:nvSpPr>
        <p:spPr/>
        <p:txBody>
          <a:bodyPr/>
          <a:lstStyle/>
          <a:p>
            <a:fld id="{F4F3A4CE-9FF5-8149-9D3E-FD66348624AD}" type="slidenum">
              <a:rPr lang="en-US" smtClean="0"/>
              <a:t>70</a:t>
            </a:fld>
            <a:endParaRPr lang="en-US"/>
          </a:p>
        </p:txBody>
      </p:sp>
    </p:spTree>
    <p:extLst>
      <p:ext uri="{BB962C8B-B14F-4D97-AF65-F5344CB8AC3E}">
        <p14:creationId xmlns:p14="http://schemas.microsoft.com/office/powerpoint/2010/main" val="31122147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b="1" dirty="0" smtClean="0">
                <a:latin typeface="Lucida Grande"/>
                <a:ea typeface="Lucida Grande"/>
                <a:cs typeface="Lucida Grande"/>
                <a:sym typeface="Lucida Grande"/>
              </a:rPr>
              <a:t>Systemic change and teaching </a:t>
            </a:r>
            <a:r>
              <a:rPr lang="en-US" sz="2200" b="1" dirty="0" err="1" smtClean="0">
                <a:latin typeface="Lucida Grande"/>
                <a:ea typeface="Lucida Grande"/>
                <a:cs typeface="Lucida Grande"/>
                <a:sym typeface="Lucida Grande"/>
              </a:rPr>
              <a:t>modelling</a:t>
            </a:r>
            <a:endParaRPr lang="en-US" sz="2200" b="0" dirty="0" smtClean="0">
              <a:latin typeface="Lucida Grande"/>
              <a:ea typeface="Lucida Grande"/>
              <a:cs typeface="Lucida Grande"/>
              <a:sym typeface="Lucida Grande"/>
            </a:endParaRPr>
          </a:p>
          <a:p>
            <a:r>
              <a:rPr lang="en-US" sz="2200" b="0" dirty="0" smtClean="0">
                <a:latin typeface="Lucida Grande"/>
                <a:ea typeface="Lucida Grande"/>
                <a:cs typeface="Lucida Grande"/>
                <a:sym typeface="Lucida Grande"/>
              </a:rPr>
              <a:t>Over the last sixty years, teaching </a:t>
            </a:r>
            <a:r>
              <a:rPr lang="en-US" sz="2200" b="0" dirty="0" err="1" smtClean="0">
                <a:latin typeface="Lucida Grande"/>
                <a:ea typeface="Lucida Grande"/>
                <a:cs typeface="Lucida Grande"/>
                <a:sym typeface="Lucida Grande"/>
              </a:rPr>
              <a:t>modelling</a:t>
            </a:r>
            <a:r>
              <a:rPr lang="en-US" sz="2200" b="0" dirty="0" smtClean="0">
                <a:latin typeface="Lucida Grande"/>
                <a:ea typeface="Lucida Grande"/>
                <a:cs typeface="Lucida Grande"/>
                <a:sym typeface="Lucida Grande"/>
              </a:rPr>
              <a:t> has moved from initial explorations to becoming an established field, supported by research and the development well-engineered tools of various kinds. Yet, in typical  classrooms around the world, autonomous student </a:t>
            </a:r>
            <a:r>
              <a:rPr lang="en-US" sz="2200" b="0" dirty="0" err="1" smtClean="0">
                <a:latin typeface="Lucida Grande"/>
                <a:ea typeface="Lucida Grande"/>
                <a:cs typeface="Lucida Grande"/>
                <a:sym typeface="Lucida Grande"/>
              </a:rPr>
              <a:t>modelling</a:t>
            </a:r>
            <a:r>
              <a:rPr lang="en-US" sz="2200" b="0" dirty="0" smtClean="0">
                <a:latin typeface="Lucida Grande"/>
                <a:ea typeface="Lucida Grande"/>
                <a:cs typeface="Lucida Grande"/>
                <a:sym typeface="Lucida Grande"/>
              </a:rPr>
              <a:t> remains rare.  Recently, in Britain and the US at least, </a:t>
            </a:r>
            <a:r>
              <a:rPr lang="en-US" sz="2200" b="0" dirty="0" err="1" smtClean="0">
                <a:latin typeface="Lucida Grande"/>
                <a:ea typeface="Lucida Grande"/>
                <a:cs typeface="Lucida Grande"/>
                <a:sym typeface="Lucida Grande"/>
              </a:rPr>
              <a:t>modelling</a:t>
            </a:r>
            <a:r>
              <a:rPr lang="en-US" sz="2200" b="0" dirty="0" smtClean="0">
                <a:latin typeface="Lucida Grande"/>
                <a:ea typeface="Lucida Grande"/>
                <a:cs typeface="Lucida Grande"/>
                <a:sym typeface="Lucida Grande"/>
              </a:rPr>
              <a:t> has become an explicit element in the “intended curriculum”.  But the usual difficulties of embedding innovation across an education system remain.  This talk will </a:t>
            </a:r>
            <a:r>
              <a:rPr lang="en-US" sz="2200" b="0" dirty="0" err="1" smtClean="0">
                <a:latin typeface="Lucida Grande"/>
                <a:ea typeface="Lucida Grande"/>
                <a:cs typeface="Lucida Grande"/>
                <a:sym typeface="Lucida Grande"/>
              </a:rPr>
              <a:t>analyse</a:t>
            </a:r>
            <a:r>
              <a:rPr lang="en-US" sz="2200" b="0" dirty="0" smtClean="0">
                <a:latin typeface="Lucida Grande"/>
                <a:ea typeface="Lucida Grande"/>
                <a:cs typeface="Lucida Grande"/>
                <a:sym typeface="Lucida Grande"/>
              </a:rPr>
              <a:t> these barriers and, drawing on past initiatives around the world, suggest what may be needed to overcome them. </a:t>
            </a:r>
            <a:endParaRPr lang="en-US" dirty="0"/>
          </a:p>
        </p:txBody>
      </p:sp>
    </p:spTree>
    <p:extLst>
      <p:ext uri="{BB962C8B-B14F-4D97-AF65-F5344CB8AC3E}">
        <p14:creationId xmlns:p14="http://schemas.microsoft.com/office/powerpoint/2010/main" val="6565948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is the 1985 version of the distance-time graph visualization tool ‘TRAFFIC’ running on a BBC Micro</a:t>
            </a:r>
            <a:endParaRPr lang="en-US" dirty="0"/>
          </a:p>
        </p:txBody>
      </p:sp>
      <p:sp>
        <p:nvSpPr>
          <p:cNvPr id="4" name="Slide Number Placeholder 3"/>
          <p:cNvSpPr>
            <a:spLocks noGrp="1"/>
          </p:cNvSpPr>
          <p:nvPr>
            <p:ph type="sldNum" sz="quarter" idx="10"/>
          </p:nvPr>
        </p:nvSpPr>
        <p:spPr/>
        <p:txBody>
          <a:bodyPr/>
          <a:lstStyle/>
          <a:p>
            <a:fld id="{F4F3A4CE-9FF5-8149-9D3E-FD66348624AD}" type="slidenum">
              <a:rPr lang="en-US" smtClean="0"/>
              <a:t>72</a:t>
            </a:fld>
            <a:endParaRPr lang="en-US"/>
          </a:p>
        </p:txBody>
      </p:sp>
    </p:spTree>
    <p:extLst>
      <p:ext uri="{BB962C8B-B14F-4D97-AF65-F5344CB8AC3E}">
        <p14:creationId xmlns:p14="http://schemas.microsoft.com/office/powerpoint/2010/main" val="13016937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software was updated for the 2005 Standards Unit ‘Improving Learning in </a:t>
            </a:r>
            <a:r>
              <a:rPr lang="en-US" dirty="0" err="1" smtClean="0"/>
              <a:t>Maths</a:t>
            </a:r>
            <a:r>
              <a:rPr lang="en-US" dirty="0" smtClean="0"/>
              <a:t>’ resource.</a:t>
            </a:r>
            <a:endParaRPr lang="en-US" dirty="0"/>
          </a:p>
        </p:txBody>
      </p:sp>
      <p:sp>
        <p:nvSpPr>
          <p:cNvPr id="4" name="Slide Number Placeholder 3"/>
          <p:cNvSpPr>
            <a:spLocks noGrp="1"/>
          </p:cNvSpPr>
          <p:nvPr>
            <p:ph type="sldNum" sz="quarter" idx="10"/>
          </p:nvPr>
        </p:nvSpPr>
        <p:spPr/>
        <p:txBody>
          <a:bodyPr/>
          <a:lstStyle/>
          <a:p>
            <a:fld id="{F4F3A4CE-9FF5-8149-9D3E-FD66348624AD}" type="slidenum">
              <a:rPr lang="en-US" smtClean="0"/>
              <a:t>73</a:t>
            </a:fld>
            <a:endParaRPr lang="en-US"/>
          </a:p>
        </p:txBody>
      </p:sp>
    </p:spTree>
    <p:extLst>
      <p:ext uri="{BB962C8B-B14F-4D97-AF65-F5344CB8AC3E}">
        <p14:creationId xmlns:p14="http://schemas.microsoft.com/office/powerpoint/2010/main" val="37866072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software shows how the</a:t>
            </a:r>
            <a:r>
              <a:rPr lang="en-US" baseline="0" dirty="0" smtClean="0"/>
              <a:t> distance/time graph can be developed from a series of snapshots of the road (simulated when you play this slide)</a:t>
            </a:r>
            <a:r>
              <a:rPr lang="mr-IN" baseline="0" dirty="0" smtClean="0"/>
              <a:t>…</a:t>
            </a:r>
            <a:endParaRPr lang="en-US" dirty="0"/>
          </a:p>
        </p:txBody>
      </p:sp>
      <p:sp>
        <p:nvSpPr>
          <p:cNvPr id="4" name="Slide Number Placeholder 3"/>
          <p:cNvSpPr>
            <a:spLocks noGrp="1"/>
          </p:cNvSpPr>
          <p:nvPr>
            <p:ph type="sldNum" sz="quarter" idx="10"/>
          </p:nvPr>
        </p:nvSpPr>
        <p:spPr/>
        <p:txBody>
          <a:bodyPr/>
          <a:lstStyle/>
          <a:p>
            <a:fld id="{F4F3A4CE-9FF5-8149-9D3E-FD66348624AD}" type="slidenum">
              <a:rPr lang="en-US" smtClean="0"/>
              <a:t>74</a:t>
            </a:fld>
            <a:endParaRPr lang="en-US"/>
          </a:p>
        </p:txBody>
      </p:sp>
    </p:spTree>
    <p:extLst>
      <p:ext uri="{BB962C8B-B14F-4D97-AF65-F5344CB8AC3E}">
        <p14:creationId xmlns:p14="http://schemas.microsoft.com/office/powerpoint/2010/main" val="35639395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World</a:t>
            </a:r>
            <a:r>
              <a:rPr lang="en-US" baseline="0" dirty="0" smtClean="0"/>
              <a:t> Class Tests were on “problem solving in </a:t>
            </a:r>
            <a:r>
              <a:rPr lang="en-US" baseline="0" dirty="0" err="1" smtClean="0"/>
              <a:t>maths</a:t>
            </a:r>
            <a:r>
              <a:rPr lang="en-US" baseline="0" dirty="0" smtClean="0"/>
              <a:t>, science and technology” but could assume very little science knowledge from the students.</a:t>
            </a:r>
            <a:endParaRPr lang="en-US" dirty="0"/>
          </a:p>
        </p:txBody>
      </p:sp>
      <p:sp>
        <p:nvSpPr>
          <p:cNvPr id="4" name="Slide Number Placeholder 3"/>
          <p:cNvSpPr>
            <a:spLocks noGrp="1"/>
          </p:cNvSpPr>
          <p:nvPr>
            <p:ph type="sldNum" sz="quarter" idx="10"/>
          </p:nvPr>
        </p:nvSpPr>
        <p:spPr/>
        <p:txBody>
          <a:bodyPr/>
          <a:lstStyle/>
          <a:p>
            <a:fld id="{F4F3A4CE-9FF5-8149-9D3E-FD66348624AD}" type="slidenum">
              <a:rPr lang="en-US" smtClean="0"/>
              <a:t>75</a:t>
            </a:fld>
            <a:endParaRPr lang="en-US"/>
          </a:p>
        </p:txBody>
      </p:sp>
    </p:spTree>
    <p:extLst>
      <p:ext uri="{BB962C8B-B14F-4D97-AF65-F5344CB8AC3E}">
        <p14:creationId xmlns:p14="http://schemas.microsoft.com/office/powerpoint/2010/main" val="20765226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950178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F3A4CE-9FF5-8149-9D3E-FD66348624AD}" type="slidenum">
              <a:rPr lang="en-US" smtClean="0"/>
              <a:t>76</a:t>
            </a:fld>
            <a:endParaRPr lang="en-US"/>
          </a:p>
        </p:txBody>
      </p:sp>
    </p:spTree>
    <p:extLst>
      <p:ext uri="{BB962C8B-B14F-4D97-AF65-F5344CB8AC3E}">
        <p14:creationId xmlns:p14="http://schemas.microsoft.com/office/powerpoint/2010/main" val="37742419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p:cNvSpPr>
            <a:spLocks noGrp="1" noRot="1" noChangeAspect="1" noChangeArrowheads="1"/>
          </p:cNvSpPr>
          <p:nvPr>
            <p:ph type="sldImg"/>
          </p:nvPr>
        </p:nvSpPr>
        <p:spPr>
          <a:solidFill>
            <a:srgbClr val="FFFFFF"/>
          </a:solidFill>
          <a:ln/>
        </p:spPr>
      </p:sp>
      <p:sp>
        <p:nvSpPr>
          <p:cNvPr id="30722" name="Rectangle 2"/>
          <p:cNvSpPr>
            <a:spLocks noGrp="1" noChangeArrowheads="1"/>
          </p:cNvSpPr>
          <p:nvPr>
            <p:ph type="body" idx="1"/>
          </p:nvPr>
        </p:nvSpPr>
        <p:spPr>
          <a:ln/>
        </p:spPr>
        <p:txBody>
          <a:bodyPr/>
          <a:lstStyle/>
          <a:p>
            <a:pPr eaLnBrk="1" hangingPunct="1">
              <a:defRPr/>
            </a:pPr>
            <a:r>
              <a:rPr lang="en-US" sz="2200" dirty="0" smtClean="0">
                <a:latin typeface="Lucida Grande" charset="0"/>
                <a:cs typeface="Lucida Grande" charset="0"/>
                <a:sym typeface="Lucida Grande" charset="0"/>
              </a:rPr>
              <a:t>From </a:t>
            </a:r>
            <a:r>
              <a:rPr lang="en-US" sz="2200" dirty="0" err="1" smtClean="0">
                <a:latin typeface="Lucida Grande" charset="0"/>
                <a:cs typeface="Lucida Grande" charset="0"/>
                <a:sym typeface="Lucida Grande" charset="0"/>
              </a:rPr>
              <a:t>Bowland</a:t>
            </a:r>
            <a:r>
              <a:rPr lang="en-US" sz="2200" dirty="0" smtClean="0">
                <a:latin typeface="Lucida Grande" charset="0"/>
                <a:cs typeface="Lucida Grande" charset="0"/>
                <a:sym typeface="Lucida Grande" charset="0"/>
              </a:rPr>
              <a:t> </a:t>
            </a:r>
            <a:r>
              <a:rPr lang="en-US" sz="2200" dirty="0" err="1" smtClean="0">
                <a:latin typeface="Lucida Grande" charset="0"/>
                <a:cs typeface="Lucida Grande" charset="0"/>
                <a:sym typeface="Lucida Grande" charset="0"/>
              </a:rPr>
              <a:t>Maths</a:t>
            </a:r>
            <a:r>
              <a:rPr lang="en-US" sz="2200" dirty="0" smtClean="0">
                <a:latin typeface="Lucida Grande" charset="0"/>
                <a:cs typeface="Lucida Grande" charset="0"/>
                <a:sym typeface="Lucida Grande" charset="0"/>
              </a:rPr>
              <a:t> </a:t>
            </a:r>
            <a:r>
              <a:rPr lang="ja-JP" altLang="en-US" sz="2200" dirty="0" smtClean="0">
                <a:latin typeface="Arial"/>
                <a:cs typeface="Lucida Grande" charset="0"/>
                <a:sym typeface="Lucida Grande" charset="0"/>
              </a:rPr>
              <a:t>‘</a:t>
            </a:r>
            <a:r>
              <a:rPr lang="en-US" sz="2200" dirty="0" smtClean="0">
                <a:latin typeface="Lucida Grande" charset="0"/>
                <a:cs typeface="Lucida Grande" charset="0"/>
                <a:sym typeface="Lucida Grande" charset="0"/>
              </a:rPr>
              <a:t>Reducing Road Accidents</a:t>
            </a:r>
            <a:r>
              <a:rPr lang="ja-JP" altLang="en-US" sz="2200" dirty="0" smtClean="0">
                <a:latin typeface="Arial"/>
                <a:cs typeface="Lucida Grande" charset="0"/>
                <a:sym typeface="Lucida Grande" charset="0"/>
              </a:rPr>
              <a:t>’</a:t>
            </a:r>
            <a:r>
              <a:rPr lang="en-US" sz="2200" dirty="0" smtClean="0">
                <a:latin typeface="Lucida Grande" charset="0"/>
                <a:cs typeface="Lucida Grande" charset="0"/>
                <a:sym typeface="Lucida Grande" charset="0"/>
              </a:rPr>
              <a:t> (Shell Centre, 2007</a:t>
            </a:r>
            <a:r>
              <a:rPr lang="en-US" sz="2200" dirty="0" smtClean="0">
                <a:latin typeface="Lucida Grande" charset="0"/>
                <a:cs typeface="Lucida Grande" charset="0"/>
                <a:sym typeface="Lucida Grande" charset="0"/>
              </a:rPr>
              <a:t>) </a:t>
            </a:r>
            <a:r>
              <a:rPr lang="mr-IN" sz="2200" dirty="0" smtClean="0">
                <a:latin typeface="Lucida Grande" charset="0"/>
                <a:cs typeface="Lucida Grande" charset="0"/>
                <a:sym typeface="Lucida Grande" charset="0"/>
              </a:rPr>
              <a:t>–</a:t>
            </a:r>
            <a:r>
              <a:rPr lang="en-US" sz="2200" dirty="0" smtClean="0">
                <a:latin typeface="Lucida Grande" charset="0"/>
                <a:cs typeface="Lucida Grande" charset="0"/>
                <a:sym typeface="Lucida Grande" charset="0"/>
              </a:rPr>
              <a:t> Students had to prepare</a:t>
            </a:r>
            <a:r>
              <a:rPr lang="en-US" sz="2200" baseline="0" dirty="0" smtClean="0">
                <a:latin typeface="Lucida Grande" charset="0"/>
                <a:cs typeface="Lucida Grande" charset="0"/>
                <a:sym typeface="Lucida Grande" charset="0"/>
              </a:rPr>
              <a:t> a plan for increasing road safety based on evidence from the road accident data.</a:t>
            </a:r>
            <a:endParaRPr lang="en-US" sz="2200" dirty="0" smtClean="0">
              <a:latin typeface="Lucida Grande" charset="0"/>
              <a:cs typeface="Lucida Grande" charset="0"/>
              <a:sym typeface="Lucida Grande"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p:cNvSpPr>
            <a:spLocks noGrp="1" noRot="1" noChangeAspect="1" noChangeArrowheads="1"/>
          </p:cNvSpPr>
          <p:nvPr>
            <p:ph type="sldImg"/>
          </p:nvPr>
        </p:nvSpPr>
        <p:spPr>
          <a:solidFill>
            <a:srgbClr val="FFFFFF"/>
          </a:solidFill>
          <a:ln/>
        </p:spPr>
      </p:sp>
      <p:sp>
        <p:nvSpPr>
          <p:cNvPr id="30722" name="Rectangle 2"/>
          <p:cNvSpPr>
            <a:spLocks noGrp="1" noChangeArrowheads="1"/>
          </p:cNvSpPr>
          <p:nvPr>
            <p:ph type="body" idx="1"/>
          </p:nvPr>
        </p:nvSpPr>
        <p:spPr>
          <a:ln/>
        </p:spPr>
        <p:txBody>
          <a:bodyPr/>
          <a:lstStyle/>
          <a:p>
            <a:pPr eaLnBrk="1" hangingPunct="1">
              <a:defRPr/>
            </a:pPr>
            <a:r>
              <a:rPr lang="en-US" sz="2200" dirty="0" smtClean="0">
                <a:latin typeface="Lucida Grande" charset="0"/>
                <a:cs typeface="Lucida Grande" charset="0"/>
                <a:sym typeface="Lucida Grande" charset="0"/>
              </a:rPr>
              <a:t>Coypu could plot</a:t>
            </a:r>
            <a:r>
              <a:rPr lang="en-US" sz="2200" baseline="0" dirty="0" smtClean="0">
                <a:latin typeface="Lucida Grande" charset="0"/>
                <a:cs typeface="Lucida Grande" charset="0"/>
                <a:sym typeface="Lucida Grande" charset="0"/>
              </a:rPr>
              <a:t> all the usual functions, including polar and parametric plots, and could also plot many equations without first needing them to be re-arranged into functions of x.</a:t>
            </a:r>
            <a:endParaRPr lang="en-US" sz="2200" dirty="0" smtClean="0">
              <a:latin typeface="Lucida Grande" charset="0"/>
              <a:cs typeface="Lucida Grande" charset="0"/>
              <a:sym typeface="Lucida Grande"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p:cNvSpPr>
            <a:spLocks noGrp="1" noRot="1" noChangeAspect="1" noChangeArrowheads="1"/>
          </p:cNvSpPr>
          <p:nvPr>
            <p:ph type="sldImg"/>
          </p:nvPr>
        </p:nvSpPr>
        <p:spPr>
          <a:solidFill>
            <a:srgbClr val="FFFFFF"/>
          </a:solidFill>
          <a:ln/>
        </p:spPr>
      </p:sp>
      <p:sp>
        <p:nvSpPr>
          <p:cNvPr id="30722" name="Rectangle 2"/>
          <p:cNvSpPr>
            <a:spLocks noGrp="1" noChangeArrowheads="1"/>
          </p:cNvSpPr>
          <p:nvPr>
            <p:ph type="body" idx="1"/>
          </p:nvPr>
        </p:nvSpPr>
        <p:spPr>
          <a:ln/>
        </p:spPr>
        <p:txBody>
          <a:bodyPr/>
          <a:lstStyle/>
          <a:p>
            <a:pPr eaLnBrk="1" hangingPunct="1">
              <a:defRPr/>
            </a:pPr>
            <a:endParaRPr lang="en-US" sz="2200" dirty="0" smtClean="0">
              <a:latin typeface="Lucida Grande" charset="0"/>
              <a:cs typeface="Lucida Grande" charset="0"/>
              <a:sym typeface="Lucida Grande" charset="0"/>
            </a:endParaRPr>
          </a:p>
        </p:txBody>
      </p:sp>
    </p:spTree>
    <p:extLst>
      <p:ext uri="{BB962C8B-B14F-4D97-AF65-F5344CB8AC3E}">
        <p14:creationId xmlns:p14="http://schemas.microsoft.com/office/powerpoint/2010/main" val="21033276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p:cNvSpPr>
            <a:spLocks noGrp="1" noRot="1" noChangeAspect="1" noChangeArrowheads="1"/>
          </p:cNvSpPr>
          <p:nvPr>
            <p:ph type="sldImg"/>
          </p:nvPr>
        </p:nvSpPr>
        <p:spPr>
          <a:solidFill>
            <a:srgbClr val="FFFFFF"/>
          </a:solidFill>
          <a:ln/>
        </p:spPr>
      </p:sp>
      <p:sp>
        <p:nvSpPr>
          <p:cNvPr id="30722" name="Rectangle 2"/>
          <p:cNvSpPr>
            <a:spLocks noGrp="1" noChangeArrowheads="1"/>
          </p:cNvSpPr>
          <p:nvPr>
            <p:ph type="body" idx="1"/>
          </p:nvPr>
        </p:nvSpPr>
        <p:spPr>
          <a:ln/>
        </p:spPr>
        <p:txBody>
          <a:bodyPr/>
          <a:lstStyle/>
          <a:p>
            <a:pPr eaLnBrk="1" hangingPunct="1">
              <a:defRPr/>
            </a:pPr>
            <a:r>
              <a:rPr lang="en-GB" sz="2200" dirty="0" smtClean="0">
                <a:latin typeface="Lucida Grande" charset="0"/>
                <a:cs typeface="Lucida Grande" charset="0"/>
                <a:sym typeface="Lucida Grande" charset="0"/>
              </a:rPr>
              <a:t>Coypu could produce scatter plots from data files, and they could be mixed with function</a:t>
            </a:r>
            <a:r>
              <a:rPr lang="en-GB" sz="2200" baseline="0" dirty="0" smtClean="0">
                <a:latin typeface="Lucida Grande" charset="0"/>
                <a:cs typeface="Lucida Grande" charset="0"/>
                <a:sym typeface="Lucida Grande" charset="0"/>
              </a:rPr>
              <a:t> plots.</a:t>
            </a:r>
            <a:endParaRPr lang="en-US" sz="2200" dirty="0" smtClean="0">
              <a:latin typeface="Lucida Grande" charset="0"/>
              <a:cs typeface="Lucida Grande" charset="0"/>
              <a:sym typeface="Lucida Grande" charset="0"/>
            </a:endParaRPr>
          </a:p>
        </p:txBody>
      </p:sp>
    </p:spTree>
    <p:extLst>
      <p:ext uri="{BB962C8B-B14F-4D97-AF65-F5344CB8AC3E}">
        <p14:creationId xmlns:p14="http://schemas.microsoft.com/office/powerpoint/2010/main" val="12759969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p:cNvSpPr>
            <a:spLocks noGrp="1" noRot="1" noChangeAspect="1" noChangeArrowheads="1"/>
          </p:cNvSpPr>
          <p:nvPr>
            <p:ph type="sldImg"/>
          </p:nvPr>
        </p:nvSpPr>
        <p:spPr>
          <a:solidFill>
            <a:srgbClr val="FFFFFF"/>
          </a:solidFill>
          <a:ln/>
        </p:spPr>
      </p:sp>
      <p:sp>
        <p:nvSpPr>
          <p:cNvPr id="30722" name="Rectangle 2"/>
          <p:cNvSpPr>
            <a:spLocks noGrp="1" noChangeArrowheads="1"/>
          </p:cNvSpPr>
          <p:nvPr>
            <p:ph type="body" idx="1"/>
          </p:nvPr>
        </p:nvSpPr>
        <p:spPr>
          <a:ln/>
        </p:spPr>
        <p:txBody>
          <a:bodyPr/>
          <a:lstStyle/>
          <a:p>
            <a:pPr eaLnBrk="1" hangingPunct="1">
              <a:defRPr/>
            </a:pPr>
            <a:r>
              <a:rPr lang="en-US" sz="2200" dirty="0" smtClean="0">
                <a:latin typeface="Lucida Grande" charset="0"/>
                <a:cs typeface="Lucida Grande" charset="0"/>
                <a:sym typeface="Lucida Grande" charset="0"/>
              </a:rPr>
              <a:t>A</a:t>
            </a:r>
            <a:r>
              <a:rPr lang="en-US" sz="2200" baseline="0" dirty="0" smtClean="0">
                <a:latin typeface="Lucida Grande" charset="0"/>
                <a:cs typeface="Lucida Grande" charset="0"/>
                <a:sym typeface="Lucida Grande" charset="0"/>
              </a:rPr>
              <a:t> possible way of capturing ‘working’ in a consistent fashion in a computer-delivered test.</a:t>
            </a:r>
            <a:endParaRPr lang="en-US" sz="2200" dirty="0" smtClean="0">
              <a:latin typeface="Lucida Grande" charset="0"/>
              <a:cs typeface="Lucida Grande" charset="0"/>
              <a:sym typeface="Lucida Grande"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1"/>
          <p:cNvSpPr>
            <a:spLocks noGrp="1" noRot="1" noChangeAspect="1" noChangeArrowheads="1"/>
          </p:cNvSpPr>
          <p:nvPr>
            <p:ph type="sldImg"/>
          </p:nvPr>
        </p:nvSpPr>
        <p:spPr>
          <a:solidFill>
            <a:srgbClr val="FFFFFF"/>
          </a:solidFill>
          <a:ln/>
        </p:spPr>
      </p:sp>
      <p:sp>
        <p:nvSpPr>
          <p:cNvPr id="30722" name="Rectangle 2"/>
          <p:cNvSpPr>
            <a:spLocks noGrp="1" noChangeArrowheads="1"/>
          </p:cNvSpPr>
          <p:nvPr>
            <p:ph type="body" idx="1"/>
          </p:nvPr>
        </p:nvSpPr>
        <p:spPr>
          <a:ln/>
        </p:spPr>
        <p:txBody>
          <a:bodyPr/>
          <a:lstStyle/>
          <a:p>
            <a:pPr eaLnBrk="1" hangingPunct="1">
              <a:defRPr/>
            </a:pPr>
            <a:r>
              <a:rPr lang="en-US" sz="2200" dirty="0" smtClean="0">
                <a:latin typeface="Lucida Grande" charset="0"/>
                <a:cs typeface="Lucida Grande" charset="0"/>
                <a:sym typeface="Lucida Grande" charset="0"/>
              </a:rPr>
              <a:t>Video-led professional development</a:t>
            </a:r>
            <a:r>
              <a:rPr lang="en-US" sz="2200" baseline="0" dirty="0" smtClean="0">
                <a:latin typeface="Lucida Grande" charset="0"/>
                <a:cs typeface="Lucida Grande" charset="0"/>
                <a:sym typeface="Lucida Grande" charset="0"/>
              </a:rPr>
              <a:t> module </a:t>
            </a:r>
            <a:r>
              <a:rPr lang="en-US" sz="2200" dirty="0" smtClean="0">
                <a:latin typeface="Lucida Grande" charset="0"/>
                <a:cs typeface="Lucida Grande" charset="0"/>
                <a:sym typeface="Lucida Grande" charset="0"/>
              </a:rPr>
              <a:t>from </a:t>
            </a:r>
            <a:r>
              <a:rPr lang="en-US" sz="2200" dirty="0" err="1" smtClean="0">
                <a:latin typeface="Lucida Grande" charset="0"/>
                <a:cs typeface="Lucida Grande" charset="0"/>
                <a:sym typeface="Lucida Grande" charset="0"/>
              </a:rPr>
              <a:t>Bowland</a:t>
            </a:r>
            <a:r>
              <a:rPr lang="en-US" sz="2200" dirty="0" smtClean="0">
                <a:latin typeface="Lucida Grande" charset="0"/>
                <a:cs typeface="Lucida Grande" charset="0"/>
                <a:sym typeface="Lucida Grande" charset="0"/>
              </a:rPr>
              <a:t> </a:t>
            </a:r>
            <a:r>
              <a:rPr lang="en-US" sz="2200" dirty="0" err="1" smtClean="0">
                <a:latin typeface="Lucida Grande" charset="0"/>
                <a:cs typeface="Lucida Grande" charset="0"/>
                <a:sym typeface="Lucida Grande" charset="0"/>
              </a:rPr>
              <a:t>Maths</a:t>
            </a:r>
            <a:r>
              <a:rPr lang="en-US" sz="2200" baseline="0" dirty="0" smtClean="0">
                <a:latin typeface="Lucida Grande" charset="0"/>
                <a:cs typeface="Lucida Grande" charset="0"/>
                <a:sym typeface="Lucida Grande" charset="0"/>
              </a:rPr>
              <a:t>.</a:t>
            </a:r>
            <a:endParaRPr lang="en-US" sz="2200" dirty="0" smtClean="0">
              <a:latin typeface="Lucida Grande" charset="0"/>
              <a:cs typeface="Lucida Grande" charset="0"/>
              <a:sym typeface="Lucida Grande"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b="1" dirty="0" smtClean="0">
                <a:latin typeface="Lucida Grande"/>
                <a:ea typeface="Lucida Grande"/>
                <a:cs typeface="Lucida Grande"/>
                <a:sym typeface="Lucida Grande"/>
              </a:rPr>
              <a:t>Systemic change and teaching </a:t>
            </a:r>
            <a:r>
              <a:rPr lang="en-US" sz="2200" b="1" dirty="0" err="1" smtClean="0">
                <a:latin typeface="Lucida Grande"/>
                <a:ea typeface="Lucida Grande"/>
                <a:cs typeface="Lucida Grande"/>
                <a:sym typeface="Lucida Grande"/>
              </a:rPr>
              <a:t>modelling</a:t>
            </a:r>
            <a:endParaRPr lang="en-US" sz="2200" b="0" dirty="0" smtClean="0">
              <a:latin typeface="Lucida Grande"/>
              <a:ea typeface="Lucida Grande"/>
              <a:cs typeface="Lucida Grande"/>
              <a:sym typeface="Lucida Grande"/>
            </a:endParaRPr>
          </a:p>
          <a:p>
            <a:r>
              <a:rPr lang="en-US" sz="2200" b="0" dirty="0" smtClean="0">
                <a:latin typeface="Lucida Grande"/>
                <a:ea typeface="Lucida Grande"/>
                <a:cs typeface="Lucida Grande"/>
                <a:sym typeface="Lucida Grande"/>
              </a:rPr>
              <a:t>Over the last sixty years, teaching </a:t>
            </a:r>
            <a:r>
              <a:rPr lang="en-US" sz="2200" b="0" dirty="0" err="1" smtClean="0">
                <a:latin typeface="Lucida Grande"/>
                <a:ea typeface="Lucida Grande"/>
                <a:cs typeface="Lucida Grande"/>
                <a:sym typeface="Lucida Grande"/>
              </a:rPr>
              <a:t>modelling</a:t>
            </a:r>
            <a:r>
              <a:rPr lang="en-US" sz="2200" b="0" dirty="0" smtClean="0">
                <a:latin typeface="Lucida Grande"/>
                <a:ea typeface="Lucida Grande"/>
                <a:cs typeface="Lucida Grande"/>
                <a:sym typeface="Lucida Grande"/>
              </a:rPr>
              <a:t> has moved from initial explorations to becoming an established field, supported by research and the development well-engineered tools of various kinds. Yet, in typical  classrooms around the world, autonomous student </a:t>
            </a:r>
            <a:r>
              <a:rPr lang="en-US" sz="2200" b="0" dirty="0" err="1" smtClean="0">
                <a:latin typeface="Lucida Grande"/>
                <a:ea typeface="Lucida Grande"/>
                <a:cs typeface="Lucida Grande"/>
                <a:sym typeface="Lucida Grande"/>
              </a:rPr>
              <a:t>modelling</a:t>
            </a:r>
            <a:r>
              <a:rPr lang="en-US" sz="2200" b="0" dirty="0" smtClean="0">
                <a:latin typeface="Lucida Grande"/>
                <a:ea typeface="Lucida Grande"/>
                <a:cs typeface="Lucida Grande"/>
                <a:sym typeface="Lucida Grande"/>
              </a:rPr>
              <a:t> remains rare.  Recently, in Britain and the US at least, </a:t>
            </a:r>
            <a:r>
              <a:rPr lang="en-US" sz="2200" b="0" dirty="0" err="1" smtClean="0">
                <a:latin typeface="Lucida Grande"/>
                <a:ea typeface="Lucida Grande"/>
                <a:cs typeface="Lucida Grande"/>
                <a:sym typeface="Lucida Grande"/>
              </a:rPr>
              <a:t>modelling</a:t>
            </a:r>
            <a:r>
              <a:rPr lang="en-US" sz="2200" b="0" dirty="0" smtClean="0">
                <a:latin typeface="Lucida Grande"/>
                <a:ea typeface="Lucida Grande"/>
                <a:cs typeface="Lucida Grande"/>
                <a:sym typeface="Lucida Grande"/>
              </a:rPr>
              <a:t> has become an explicit element in the “intended curriculum”.  But the usual difficulties of embedding innovation across an education system remain.  This talk will </a:t>
            </a:r>
            <a:r>
              <a:rPr lang="en-US" sz="2200" b="0" dirty="0" err="1" smtClean="0">
                <a:latin typeface="Lucida Grande"/>
                <a:ea typeface="Lucida Grande"/>
                <a:cs typeface="Lucida Grande"/>
                <a:sym typeface="Lucida Grande"/>
              </a:rPr>
              <a:t>analyse</a:t>
            </a:r>
            <a:r>
              <a:rPr lang="en-US" sz="2200" b="0" dirty="0" smtClean="0">
                <a:latin typeface="Lucida Grande"/>
                <a:ea typeface="Lucida Grande"/>
                <a:cs typeface="Lucida Grande"/>
                <a:sym typeface="Lucida Grande"/>
              </a:rPr>
              <a:t> these barriers and, drawing on past initiatives around the world, suggest what may be needed to overcome them. </a:t>
            </a:r>
            <a:endParaRPr lang="en-US" dirty="0"/>
          </a:p>
        </p:txBody>
      </p:sp>
    </p:spTree>
    <p:extLst>
      <p:ext uri="{BB962C8B-B14F-4D97-AF65-F5344CB8AC3E}">
        <p14:creationId xmlns:p14="http://schemas.microsoft.com/office/powerpoint/2010/main" val="6565948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085F7194-C571-2A46-A8D4-DED87E03C7BC}" type="slidenum">
              <a:rPr lang="en-US" smtClean="0"/>
              <a:t>84</a:t>
            </a:fld>
            <a:endParaRPr lang="en-US"/>
          </a:p>
        </p:txBody>
      </p:sp>
    </p:spTree>
    <p:extLst>
      <p:ext uri="{BB962C8B-B14F-4D97-AF65-F5344CB8AC3E}">
        <p14:creationId xmlns:p14="http://schemas.microsoft.com/office/powerpoint/2010/main" val="416377008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Students</a:t>
            </a:r>
            <a:r>
              <a:rPr lang="en-US" sz="1200" baseline="0" dirty="0" smtClean="0"/>
              <a:t> were not having an opportunity to consider other more efficient or more powerful methods</a:t>
            </a:r>
            <a:endParaRPr lang="en-US" sz="1200"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dirty="0" smtClean="0"/>
          </a:p>
          <a:p>
            <a:endParaRPr lang="en-US" dirty="0"/>
          </a:p>
        </p:txBody>
      </p:sp>
      <p:sp>
        <p:nvSpPr>
          <p:cNvPr id="4" name="Slide Number Placeholder 3"/>
          <p:cNvSpPr>
            <a:spLocks noGrp="1"/>
          </p:cNvSpPr>
          <p:nvPr>
            <p:ph type="sldNum" sz="quarter" idx="10"/>
          </p:nvPr>
        </p:nvSpPr>
        <p:spPr/>
        <p:txBody>
          <a:bodyPr/>
          <a:lstStyle/>
          <a:p>
            <a:fld id="{085F7194-C571-2A46-A8D4-DED87E03C7BC}" type="slidenum">
              <a:rPr lang="en-US" smtClean="0"/>
              <a:t>85</a:t>
            </a:fld>
            <a:endParaRPr lang="en-US"/>
          </a:p>
        </p:txBody>
      </p:sp>
    </p:spTree>
    <p:extLst>
      <p:ext uri="{BB962C8B-B14F-4D97-AF65-F5344CB8AC3E}">
        <p14:creationId xmlns:p14="http://schemas.microsoft.com/office/powerpoint/2010/main" val="36191717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6BF16919-4D00-704C-BAEE-2239EDB14AC8}" type="slidenum">
              <a:rPr lang="en-US"/>
              <a:pPr/>
              <a:t>34</a:t>
            </a:fld>
            <a:endParaRPr lang="en-US"/>
          </a:p>
        </p:txBody>
      </p:sp>
      <p:sp>
        <p:nvSpPr>
          <p:cNvPr id="92163" name="Slide Image Placeholder 1"/>
          <p:cNvSpPr>
            <a:spLocks noGrp="1" noRot="1" noChangeAspect="1"/>
          </p:cNvSpPr>
          <p:nvPr>
            <p:ph type="sldImg"/>
          </p:nvPr>
        </p:nvSpPr>
        <p:spPr>
          <a:solidFill>
            <a:srgbClr val="FFFFFF"/>
          </a:solidFill>
          <a:ln/>
        </p:spPr>
      </p:sp>
      <p:sp>
        <p:nvSpPr>
          <p:cNvPr id="92164" name="Notes Placeholder 2"/>
          <p:cNvSpPr>
            <a:spLocks noGrp="1"/>
          </p:cNvSpPr>
          <p:nvPr>
            <p:ph type="body" idx="1"/>
          </p:nvPr>
        </p:nvSpPr>
        <p:spPr>
          <a:noFill/>
          <a:ln>
            <a:solidFill>
              <a:srgbClr val="000000"/>
            </a:solidFill>
          </a:ln>
        </p:spPr>
        <p:txBody>
          <a:bodyPr/>
          <a:lstStyle/>
          <a:p>
            <a:pPr eaLnBrk="1" hangingPunct="1">
              <a:lnSpc>
                <a:spcPct val="80000"/>
              </a:lnSpc>
            </a:pPr>
            <a:r>
              <a:rPr lang="cs-CZ" sz="1700" i="1" smtClean="0"/>
              <a:t>Knowledge, learning, understanding are not linear. They are not little bits of facts lined up in rows or piled up one on top of the other. A field of knowledge (such as mathematics) is a territory, and knowing it is not just a matter of knowing all the items in the territory, but of knowing how they relate to, compare with, and fit in with each other. It is the difference between being able to say that a room in your house has so many tables, so many chairs, so many lamps, and being able to close your eyes and see that this chair goes here and that table there. It is the difference between knowing the names of all the streets in a city and being able to get from any place, by any desired route, to any other place. </a:t>
            </a:r>
            <a:endParaRPr lang="en-GB" sz="1700" i="1" smtClean="0"/>
          </a:p>
          <a:p>
            <a:pPr eaLnBrk="1" hangingPunct="1">
              <a:lnSpc>
                <a:spcPct val="80000"/>
              </a:lnSpc>
            </a:pPr>
            <a:r>
              <a:rPr lang="cs-CZ" sz="1700" i="1" smtClean="0"/>
              <a:t> </a:t>
            </a:r>
            <a:endParaRPr lang="en-GB" sz="1700" i="1" smtClean="0"/>
          </a:p>
          <a:p>
            <a:pPr eaLnBrk="1" hangingPunct="1">
              <a:lnSpc>
                <a:spcPct val="80000"/>
              </a:lnSpc>
            </a:pPr>
            <a:r>
              <a:rPr lang="cs-CZ" sz="1700" i="1" smtClean="0"/>
              <a:t>“How Children Fail” John Holt Pelican Books 1984 </a:t>
            </a:r>
            <a:endParaRPr lang="en-GB" sz="1700" i="1" smtClean="0"/>
          </a:p>
          <a:p>
            <a:pPr eaLnBrk="1" hangingPunct="1">
              <a:lnSpc>
                <a:spcPct val="80000"/>
              </a:lnSpc>
            </a:pPr>
            <a:r>
              <a:rPr lang="cs-CZ" sz="1100" i="1" smtClean="0"/>
              <a:t> </a:t>
            </a:r>
            <a:endParaRPr lang="en-GB" sz="1100" i="1" smtClean="0"/>
          </a:p>
          <a:p>
            <a:pPr eaLnBrk="1" hangingPunct="1">
              <a:lnSpc>
                <a:spcPct val="80000"/>
              </a:lnSpc>
            </a:pPr>
            <a:endParaRPr lang="en-US" sz="1100" smtClean="0"/>
          </a:p>
        </p:txBody>
      </p:sp>
      <p:sp>
        <p:nvSpPr>
          <p:cNvPr id="92165" name="Slide Number Placeholder 3"/>
          <p:cNvSpPr txBox="1">
            <a:spLocks noGrp="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eaLnBrk="1" hangingPunct="1"/>
            <a:fld id="{78AC4684-7389-4D46-9BCB-1DABE5B67D2C}" type="slidenum">
              <a:rPr lang="en-US" sz="1200"/>
              <a:pPr algn="r" eaLnBrk="1" hangingPunct="1"/>
              <a:t>34</a:t>
            </a:fld>
            <a:endParaRPr lang="en-US" sz="120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en-US" dirty="0" smtClean="0"/>
              <a:t>They are pre-designed solutions to problems.</a:t>
            </a:r>
            <a:r>
              <a:rPr lang="en-US" baseline="0" dirty="0" smtClean="0"/>
              <a:t> They are hand written to imbue a freshness. They are </a:t>
            </a:r>
            <a:r>
              <a:rPr lang="en-US" baseline="0" dirty="0" err="1" smtClean="0"/>
              <a:t>annonymous</a:t>
            </a:r>
            <a:r>
              <a:rPr lang="en-US" baseline="0" dirty="0" smtClean="0"/>
              <a:t> so </a:t>
            </a:r>
            <a:r>
              <a:rPr lang="en-US" sz="2400" dirty="0" smtClean="0"/>
              <a:t>the </a:t>
            </a:r>
            <a:r>
              <a:rPr lang="en-US" sz="1200" dirty="0" smtClean="0"/>
              <a:t>mathematical prowess of the author is unknown. Usually one that we know students will be</a:t>
            </a:r>
            <a:r>
              <a:rPr lang="en-US" sz="1200" baseline="0" dirty="0" smtClean="0"/>
              <a:t> familiar with – can act as a route into other solutions.</a:t>
            </a:r>
            <a:endParaRPr lang="en-US" sz="1200" dirty="0" smtClean="0"/>
          </a:p>
          <a:p>
            <a:r>
              <a:rPr lang="en-US" sz="1200" baseline="0" dirty="0" smtClean="0"/>
              <a:t> And will have particular further features depending on the intended learning goals.</a:t>
            </a:r>
            <a:endParaRPr lang="en-US" sz="1200" dirty="0"/>
          </a:p>
        </p:txBody>
      </p:sp>
      <p:sp>
        <p:nvSpPr>
          <p:cNvPr id="4" name="Slide Number Placeholder 3"/>
          <p:cNvSpPr>
            <a:spLocks noGrp="1"/>
          </p:cNvSpPr>
          <p:nvPr>
            <p:ph type="sldNum" sz="quarter" idx="10"/>
          </p:nvPr>
        </p:nvSpPr>
        <p:spPr/>
        <p:txBody>
          <a:bodyPr/>
          <a:lstStyle/>
          <a:p>
            <a:fld id="{085F7194-C571-2A46-A8D4-DED87E03C7BC}" type="slidenum">
              <a:rPr lang="en-US" smtClean="0"/>
              <a:t>86</a:t>
            </a:fld>
            <a:endParaRPr lang="en-US"/>
          </a:p>
        </p:txBody>
      </p:sp>
    </p:spTree>
    <p:extLst>
      <p:ext uri="{BB962C8B-B14F-4D97-AF65-F5344CB8AC3E}">
        <p14:creationId xmlns:p14="http://schemas.microsoft.com/office/powerpoint/2010/main" val="26437145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5F7194-C571-2A46-A8D4-DED87E03C7BC}" type="slidenum">
              <a:rPr lang="en-US" smtClean="0"/>
              <a:t>87</a:t>
            </a:fld>
            <a:endParaRPr lang="en-US"/>
          </a:p>
        </p:txBody>
      </p:sp>
    </p:spTree>
    <p:extLst>
      <p:ext uri="{BB962C8B-B14F-4D97-AF65-F5344CB8AC3E}">
        <p14:creationId xmlns:p14="http://schemas.microsoft.com/office/powerpoint/2010/main" val="8523391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Designed student response support intentional learning rather than outcomes. </a:t>
            </a:r>
          </a:p>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The shift away from achievements may also minimise threats to collaboration. </a:t>
            </a:r>
            <a:r>
              <a:rPr lang="en-US" sz="1200" kern="1200" dirty="0" smtClean="0">
                <a:solidFill>
                  <a:schemeClr val="tx1"/>
                </a:solidFill>
                <a:effectLst/>
                <a:latin typeface="+mn-lt"/>
                <a:ea typeface="+mn-ea"/>
                <a:cs typeface="+mn-cs"/>
              </a:rPr>
              <a:t>Mercer and Howe (2012) in their review of the empirical research on classroom talk suggested that students often </a:t>
            </a:r>
            <a:r>
              <a:rPr lang="en-GB" sz="1200" kern="1200" dirty="0" smtClean="0">
                <a:solidFill>
                  <a:schemeClr val="tx1"/>
                </a:solidFill>
                <a:effectLst/>
                <a:latin typeface="+mn-lt"/>
                <a:ea typeface="+mn-ea"/>
                <a:cs typeface="+mn-cs"/>
              </a:rPr>
              <a:t>operate on the principle of “do not share knowledge which might help you achieve better individual grades than your group partners” (p.17). By reducing performance demands, students may not feel compelled to work in this way.  </a:t>
            </a:r>
          </a:p>
          <a:p>
            <a:endParaRPr lang="en-US" dirty="0"/>
          </a:p>
        </p:txBody>
      </p:sp>
      <p:sp>
        <p:nvSpPr>
          <p:cNvPr id="4" name="Slide Number Placeholder 3"/>
          <p:cNvSpPr>
            <a:spLocks noGrp="1"/>
          </p:cNvSpPr>
          <p:nvPr>
            <p:ph type="sldNum" sz="quarter" idx="10"/>
          </p:nvPr>
        </p:nvSpPr>
        <p:spPr/>
        <p:txBody>
          <a:bodyPr/>
          <a:lstStyle/>
          <a:p>
            <a:fld id="{085F7194-C571-2A46-A8D4-DED87E03C7BC}" type="slidenum">
              <a:rPr lang="en-US" smtClean="0"/>
              <a:t>88</a:t>
            </a:fld>
            <a:endParaRPr lang="en-US"/>
          </a:p>
        </p:txBody>
      </p:sp>
    </p:spTree>
    <p:extLst>
      <p:ext uri="{BB962C8B-B14F-4D97-AF65-F5344CB8AC3E}">
        <p14:creationId xmlns:p14="http://schemas.microsoft.com/office/powerpoint/2010/main" val="2263660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smtClean="0">
                <a:solidFill>
                  <a:srgbClr val="0E297A"/>
                </a:solidFill>
              </a:rPr>
              <a:t>Students may harbour</a:t>
            </a:r>
            <a:r>
              <a:rPr lang="en-GB" sz="1200" baseline="0" dirty="0" smtClean="0">
                <a:solidFill>
                  <a:srgbClr val="0E297A"/>
                </a:solidFill>
              </a:rPr>
              <a:t> an illusion of understanding</a:t>
            </a:r>
          </a:p>
          <a:p>
            <a:r>
              <a:rPr lang="en-GB" sz="1200" dirty="0" smtClean="0">
                <a:solidFill>
                  <a:srgbClr val="0E297A"/>
                </a:solidFill>
              </a:rPr>
              <a:t>Simply giving them solutions and asking them to figure out what they are about may not</a:t>
            </a:r>
            <a:r>
              <a:rPr lang="en-GB" sz="1200" baseline="0" dirty="0" smtClean="0">
                <a:solidFill>
                  <a:srgbClr val="0E297A"/>
                </a:solidFill>
              </a:rPr>
              <a:t> be </a:t>
            </a:r>
            <a:r>
              <a:rPr lang="en-GB" sz="1200" baseline="0" dirty="0" err="1" smtClean="0">
                <a:solidFill>
                  <a:srgbClr val="0E297A"/>
                </a:solidFill>
              </a:rPr>
              <a:t>enoug</a:t>
            </a:r>
            <a:endParaRPr lang="en-GB" sz="1200" baseline="0" dirty="0" smtClean="0">
              <a:solidFill>
                <a:srgbClr val="0E297A"/>
              </a:solidFill>
            </a:endParaRPr>
          </a:p>
          <a:p>
            <a:r>
              <a:rPr lang="en-GB" sz="1200" dirty="0" smtClean="0">
                <a:solidFill>
                  <a:srgbClr val="0E297A"/>
                </a:solidFill>
              </a:rPr>
              <a:t>In performanc</a:t>
            </a:r>
            <a:r>
              <a:rPr lang="en-GB" sz="1200" baseline="0" dirty="0" smtClean="0">
                <a:solidFill>
                  <a:srgbClr val="0E297A"/>
                </a:solidFill>
              </a:rPr>
              <a:t>e based classrooms </a:t>
            </a:r>
            <a:r>
              <a:rPr lang="en-GB" sz="1200" dirty="0" smtClean="0">
                <a:solidFill>
                  <a:srgbClr val="0E297A"/>
                </a:solidFill>
              </a:rPr>
              <a:t>Students may not see the work as important</a:t>
            </a:r>
            <a:br>
              <a:rPr lang="en-GB" sz="1200" dirty="0" smtClean="0">
                <a:solidFill>
                  <a:srgbClr val="0E297A"/>
                </a:solidFill>
              </a:rPr>
            </a:br>
            <a:endParaRPr lang="en-GB" sz="1200" dirty="0" smtClean="0">
              <a:solidFill>
                <a:srgbClr val="0E297A"/>
              </a:solidFill>
            </a:endParaRPr>
          </a:p>
          <a:p>
            <a:pPr marL="0" marR="0" lvl="1" indent="0" algn="l" defTabSz="457200" rtl="0" eaLnBrk="1" fontAlgn="auto" latinLnBrk="0" hangingPunct="1">
              <a:lnSpc>
                <a:spcPct val="100000"/>
              </a:lnSpc>
              <a:spcBef>
                <a:spcPts val="0"/>
              </a:spcBef>
              <a:spcAft>
                <a:spcPts val="0"/>
              </a:spcAft>
              <a:buClrTx/>
              <a:buSzTx/>
              <a:buFontTx/>
              <a:buNone/>
              <a:tabLst/>
              <a:defRPr/>
            </a:pPr>
            <a:r>
              <a:rPr lang="en-GB" sz="1200" dirty="0" smtClean="0"/>
              <a:t>3. Sense of satisfaction in solving a problem</a:t>
            </a:r>
            <a:r>
              <a:rPr lang="en-GB" sz="1200" b="1" dirty="0" smtClean="0"/>
              <a:t>. </a:t>
            </a:r>
          </a:p>
          <a:p>
            <a:endParaRPr lang="en-US" dirty="0"/>
          </a:p>
        </p:txBody>
      </p:sp>
      <p:sp>
        <p:nvSpPr>
          <p:cNvPr id="4" name="Slide Number Placeholder 3"/>
          <p:cNvSpPr>
            <a:spLocks noGrp="1"/>
          </p:cNvSpPr>
          <p:nvPr>
            <p:ph type="sldNum" sz="quarter" idx="10"/>
          </p:nvPr>
        </p:nvSpPr>
        <p:spPr/>
        <p:txBody>
          <a:bodyPr/>
          <a:lstStyle/>
          <a:p>
            <a:fld id="{085F7194-C571-2A46-A8D4-DED87E03C7BC}" type="slidenum">
              <a:rPr lang="en-US" smtClean="0"/>
              <a:t>89</a:t>
            </a:fld>
            <a:endParaRPr lang="en-US"/>
          </a:p>
        </p:txBody>
      </p:sp>
    </p:spTree>
    <p:extLst>
      <p:ext uri="{BB962C8B-B14F-4D97-AF65-F5344CB8AC3E}">
        <p14:creationId xmlns:p14="http://schemas.microsoft.com/office/powerpoint/2010/main" val="22643007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085F7194-C571-2A46-A8D4-DED87E03C7BC}" type="slidenum">
              <a:rPr lang="en-US" smtClean="0"/>
              <a:t>90</a:t>
            </a:fld>
            <a:endParaRPr lang="en-US"/>
          </a:p>
        </p:txBody>
      </p:sp>
    </p:spTree>
    <p:extLst>
      <p:ext uri="{BB962C8B-B14F-4D97-AF65-F5344CB8AC3E}">
        <p14:creationId xmlns:p14="http://schemas.microsoft.com/office/powerpoint/2010/main" val="20411873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5F7194-C571-2A46-A8D4-DED87E03C7BC}" type="slidenum">
              <a:rPr lang="en-US" smtClean="0"/>
              <a:t>91</a:t>
            </a:fld>
            <a:endParaRPr lang="en-US"/>
          </a:p>
        </p:txBody>
      </p:sp>
    </p:spTree>
    <p:extLst>
      <p:ext uri="{BB962C8B-B14F-4D97-AF65-F5344CB8AC3E}">
        <p14:creationId xmlns:p14="http://schemas.microsoft.com/office/powerpoint/2010/main" val="31474356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b="1" dirty="0" smtClean="0">
                <a:latin typeface="Lucida Grande"/>
                <a:ea typeface="Lucida Grande"/>
                <a:cs typeface="Lucida Grande"/>
                <a:sym typeface="Lucida Grande"/>
              </a:rPr>
              <a:t>Systemic change and teaching </a:t>
            </a:r>
            <a:r>
              <a:rPr lang="en-US" sz="2200" b="1" dirty="0" err="1" smtClean="0">
                <a:latin typeface="Lucida Grande"/>
                <a:ea typeface="Lucida Grande"/>
                <a:cs typeface="Lucida Grande"/>
                <a:sym typeface="Lucida Grande"/>
              </a:rPr>
              <a:t>modelling</a:t>
            </a:r>
            <a:endParaRPr lang="en-US" sz="2200" b="0" dirty="0" smtClean="0">
              <a:latin typeface="Lucida Grande"/>
              <a:ea typeface="Lucida Grande"/>
              <a:cs typeface="Lucida Grande"/>
              <a:sym typeface="Lucida Grande"/>
            </a:endParaRPr>
          </a:p>
          <a:p>
            <a:r>
              <a:rPr lang="en-US" sz="2200" b="0" dirty="0" smtClean="0">
                <a:latin typeface="Lucida Grande"/>
                <a:ea typeface="Lucida Grande"/>
                <a:cs typeface="Lucida Grande"/>
                <a:sym typeface="Lucida Grande"/>
              </a:rPr>
              <a:t>Over the last sixty years, teaching </a:t>
            </a:r>
            <a:r>
              <a:rPr lang="en-US" sz="2200" b="0" dirty="0" err="1" smtClean="0">
                <a:latin typeface="Lucida Grande"/>
                <a:ea typeface="Lucida Grande"/>
                <a:cs typeface="Lucida Grande"/>
                <a:sym typeface="Lucida Grande"/>
              </a:rPr>
              <a:t>modelling</a:t>
            </a:r>
            <a:r>
              <a:rPr lang="en-US" sz="2200" b="0" dirty="0" smtClean="0">
                <a:latin typeface="Lucida Grande"/>
                <a:ea typeface="Lucida Grande"/>
                <a:cs typeface="Lucida Grande"/>
                <a:sym typeface="Lucida Grande"/>
              </a:rPr>
              <a:t> has moved from initial explorations to becoming an established field, supported by research and the development well-engineered tools of various kinds. Yet, in typical  classrooms around the world, autonomous student </a:t>
            </a:r>
            <a:r>
              <a:rPr lang="en-US" sz="2200" b="0" dirty="0" err="1" smtClean="0">
                <a:latin typeface="Lucida Grande"/>
                <a:ea typeface="Lucida Grande"/>
                <a:cs typeface="Lucida Grande"/>
                <a:sym typeface="Lucida Grande"/>
              </a:rPr>
              <a:t>modelling</a:t>
            </a:r>
            <a:r>
              <a:rPr lang="en-US" sz="2200" b="0" dirty="0" smtClean="0">
                <a:latin typeface="Lucida Grande"/>
                <a:ea typeface="Lucida Grande"/>
                <a:cs typeface="Lucida Grande"/>
                <a:sym typeface="Lucida Grande"/>
              </a:rPr>
              <a:t> remains rare.  Recently, in Britain and the US at least, </a:t>
            </a:r>
            <a:r>
              <a:rPr lang="en-US" sz="2200" b="0" dirty="0" err="1" smtClean="0">
                <a:latin typeface="Lucida Grande"/>
                <a:ea typeface="Lucida Grande"/>
                <a:cs typeface="Lucida Grande"/>
                <a:sym typeface="Lucida Grande"/>
              </a:rPr>
              <a:t>modelling</a:t>
            </a:r>
            <a:r>
              <a:rPr lang="en-US" sz="2200" b="0" dirty="0" smtClean="0">
                <a:latin typeface="Lucida Grande"/>
                <a:ea typeface="Lucida Grande"/>
                <a:cs typeface="Lucida Grande"/>
                <a:sym typeface="Lucida Grande"/>
              </a:rPr>
              <a:t> has become an explicit element in the “intended curriculum”.  But the usual difficulties of embedding innovation across an education system remain.  This talk will </a:t>
            </a:r>
            <a:r>
              <a:rPr lang="en-US" sz="2200" b="0" dirty="0" err="1" smtClean="0">
                <a:latin typeface="Lucida Grande"/>
                <a:ea typeface="Lucida Grande"/>
                <a:cs typeface="Lucida Grande"/>
                <a:sym typeface="Lucida Grande"/>
              </a:rPr>
              <a:t>analyse</a:t>
            </a:r>
            <a:r>
              <a:rPr lang="en-US" sz="2200" b="0" dirty="0" smtClean="0">
                <a:latin typeface="Lucida Grande"/>
                <a:ea typeface="Lucida Grande"/>
                <a:cs typeface="Lucida Grande"/>
                <a:sym typeface="Lucida Grande"/>
              </a:rPr>
              <a:t> these barriers and, drawing on past initiatives around the world, suggest what may be needed to overcome them. </a:t>
            </a:r>
            <a:endParaRPr lang="en-US" dirty="0"/>
          </a:p>
        </p:txBody>
      </p:sp>
    </p:spTree>
    <p:extLst>
      <p:ext uri="{BB962C8B-B14F-4D97-AF65-F5344CB8AC3E}">
        <p14:creationId xmlns:p14="http://schemas.microsoft.com/office/powerpoint/2010/main" val="139296430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p>
        </p:txBody>
      </p:sp>
      <p:sp>
        <p:nvSpPr>
          <p:cNvPr id="47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803DA03A-66A0-4A16-8C1E-E427463EFA5B}" type="slidenum">
              <a:rPr lang="en-GB" smtClean="0"/>
              <a:pPr eaLnBrk="1" hangingPunct="1"/>
              <a:t>96</a:t>
            </a:fld>
            <a:endParaRPr lang="en-GB"/>
          </a:p>
        </p:txBody>
      </p:sp>
    </p:spTree>
    <p:extLst>
      <p:ext uri="{BB962C8B-B14F-4D97-AF65-F5344CB8AC3E}">
        <p14:creationId xmlns:p14="http://schemas.microsoft.com/office/powerpoint/2010/main" val="160268079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65659481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F4F3A4CE-9FF5-8149-9D3E-FD66348624AD}" type="slidenum">
              <a:rPr lang="en-US" smtClean="0"/>
              <a:t>108</a:t>
            </a:fld>
            <a:endParaRPr lang="en-US"/>
          </a:p>
        </p:txBody>
      </p:sp>
    </p:spTree>
    <p:extLst>
      <p:ext uri="{BB962C8B-B14F-4D97-AF65-F5344CB8AC3E}">
        <p14:creationId xmlns:p14="http://schemas.microsoft.com/office/powerpoint/2010/main" val="27058692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p:cNvSpPr>
            <a:spLocks noGrp="1" noChangeArrowheads="1"/>
          </p:cNvSpPr>
          <p:nvPr>
            <p:ph type="sldNum" sz="quarter" idx="5"/>
          </p:nvPr>
        </p:nvSpPr>
        <p:spPr>
          <a:xfrm>
            <a:off x="3885010" y="8684684"/>
            <a:ext cx="2971800" cy="457200"/>
          </a:xfrm>
          <a:prstGeom prst="rect">
            <a:avLst/>
          </a:prstGeom>
          <a:noFill/>
        </p:spPr>
        <p:txBody>
          <a:bodyPr/>
          <a:lstStyle/>
          <a:p>
            <a:fld id="{D57C734E-6F1B-3043-84B2-7CA4DC923DC3}" type="slidenum">
              <a:rPr lang="en-US"/>
              <a:pPr/>
              <a:t>35</a:t>
            </a:fld>
            <a:endParaRPr lang="en-US"/>
          </a:p>
        </p:txBody>
      </p:sp>
      <p:sp>
        <p:nvSpPr>
          <p:cNvPr id="13005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a:fld id="{F5DAB856-D1F9-F841-BE09-395CC22F9208}" type="slidenum">
              <a:rPr lang="en-US" sz="1200"/>
              <a:pPr algn="r"/>
              <a:t>35</a:t>
            </a:fld>
            <a:endParaRPr lang="en-US" sz="1200"/>
          </a:p>
        </p:txBody>
      </p:sp>
      <p:sp>
        <p:nvSpPr>
          <p:cNvPr id="13005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eaLnBrk="1" hangingPunct="1"/>
            <a:fld id="{CD3F3183-1801-DD4B-8BEB-3CEFEF2D52AF}" type="slidenum">
              <a:rPr lang="en-US" sz="1200"/>
              <a:pPr algn="r" eaLnBrk="1" hangingPunct="1"/>
              <a:t>35</a:t>
            </a:fld>
            <a:endParaRPr lang="en-US" sz="1200"/>
          </a:p>
        </p:txBody>
      </p:sp>
      <p:sp>
        <p:nvSpPr>
          <p:cNvPr id="130053" name="Rectangle 2"/>
          <p:cNvSpPr>
            <a:spLocks noGrp="1" noRot="1" noChangeAspect="1" noChangeArrowheads="1" noTextEdit="1"/>
          </p:cNvSpPr>
          <p:nvPr>
            <p:ph type="sldImg"/>
          </p:nvPr>
        </p:nvSpPr>
        <p:spPr>
          <a:solidFill>
            <a:srgbClr val="FFFFFF"/>
          </a:solidFill>
          <a:ln/>
        </p:spPr>
      </p:sp>
      <p:sp>
        <p:nvSpPr>
          <p:cNvPr id="13005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GB"/>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F3A4CE-9FF5-8149-9D3E-FD66348624AD}" type="slidenum">
              <a:rPr lang="en-US" smtClean="0"/>
              <a:t>109</a:t>
            </a:fld>
            <a:endParaRPr lang="en-US"/>
          </a:p>
        </p:txBody>
      </p:sp>
    </p:spTree>
    <p:extLst>
      <p:ext uri="{BB962C8B-B14F-4D97-AF65-F5344CB8AC3E}">
        <p14:creationId xmlns:p14="http://schemas.microsoft.com/office/powerpoint/2010/main" val="58294390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F3A4CE-9FF5-8149-9D3E-FD66348624AD}" type="slidenum">
              <a:rPr lang="en-US" smtClean="0"/>
              <a:t>110</a:t>
            </a:fld>
            <a:endParaRPr lang="en-US"/>
          </a:p>
        </p:txBody>
      </p:sp>
    </p:spTree>
    <p:extLst>
      <p:ext uri="{BB962C8B-B14F-4D97-AF65-F5344CB8AC3E}">
        <p14:creationId xmlns:p14="http://schemas.microsoft.com/office/powerpoint/2010/main" val="397962702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F3A4CE-9FF5-8149-9D3E-FD66348624AD}" type="slidenum">
              <a:rPr lang="en-US" smtClean="0"/>
              <a:t>112</a:t>
            </a:fld>
            <a:endParaRPr lang="en-US"/>
          </a:p>
        </p:txBody>
      </p:sp>
    </p:spTree>
    <p:extLst>
      <p:ext uri="{BB962C8B-B14F-4D97-AF65-F5344CB8AC3E}">
        <p14:creationId xmlns:p14="http://schemas.microsoft.com/office/powerpoint/2010/main" val="270677877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F3A4CE-9FF5-8149-9D3E-FD66348624AD}" type="slidenum">
              <a:rPr lang="en-US" smtClean="0"/>
              <a:t>113</a:t>
            </a:fld>
            <a:endParaRPr lang="en-US"/>
          </a:p>
        </p:txBody>
      </p:sp>
    </p:spTree>
    <p:extLst>
      <p:ext uri="{BB962C8B-B14F-4D97-AF65-F5344CB8AC3E}">
        <p14:creationId xmlns:p14="http://schemas.microsoft.com/office/powerpoint/2010/main" val="174760550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F3A4CE-9FF5-8149-9D3E-FD66348624AD}" type="slidenum">
              <a:rPr lang="en-US" smtClean="0"/>
              <a:t>114</a:t>
            </a:fld>
            <a:endParaRPr lang="en-US"/>
          </a:p>
        </p:txBody>
      </p:sp>
    </p:spTree>
    <p:extLst>
      <p:ext uri="{BB962C8B-B14F-4D97-AF65-F5344CB8AC3E}">
        <p14:creationId xmlns:p14="http://schemas.microsoft.com/office/powerpoint/2010/main" val="54250257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F3A4CE-9FF5-8149-9D3E-FD66348624AD}" type="slidenum">
              <a:rPr lang="en-US" smtClean="0"/>
              <a:t>115</a:t>
            </a:fld>
            <a:endParaRPr lang="en-US"/>
          </a:p>
        </p:txBody>
      </p:sp>
    </p:spTree>
    <p:extLst>
      <p:ext uri="{BB962C8B-B14F-4D97-AF65-F5344CB8AC3E}">
        <p14:creationId xmlns:p14="http://schemas.microsoft.com/office/powerpoint/2010/main" val="261382923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4F3A4CE-9FF5-8149-9D3E-FD66348624AD}" type="slidenum">
              <a:rPr lang="en-US" smtClean="0"/>
              <a:t>116</a:t>
            </a:fld>
            <a:endParaRPr lang="en-US"/>
          </a:p>
        </p:txBody>
      </p:sp>
    </p:spTree>
    <p:extLst>
      <p:ext uri="{BB962C8B-B14F-4D97-AF65-F5344CB8AC3E}">
        <p14:creationId xmlns:p14="http://schemas.microsoft.com/office/powerpoint/2010/main" val="336024709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b="1" dirty="0" smtClean="0">
                <a:latin typeface="Lucida Grande"/>
                <a:ea typeface="Lucida Grande"/>
                <a:cs typeface="Lucida Grande"/>
                <a:sym typeface="Lucida Grande"/>
              </a:rPr>
              <a:t>Systemic change and teaching </a:t>
            </a:r>
            <a:r>
              <a:rPr lang="en-US" sz="2200" b="1" dirty="0" err="1" smtClean="0">
                <a:latin typeface="Lucida Grande"/>
                <a:ea typeface="Lucida Grande"/>
                <a:cs typeface="Lucida Grande"/>
                <a:sym typeface="Lucida Grande"/>
              </a:rPr>
              <a:t>modelling</a:t>
            </a:r>
            <a:endParaRPr lang="en-US" sz="2200" b="0" dirty="0" smtClean="0">
              <a:latin typeface="Lucida Grande"/>
              <a:ea typeface="Lucida Grande"/>
              <a:cs typeface="Lucida Grande"/>
              <a:sym typeface="Lucida Grande"/>
            </a:endParaRPr>
          </a:p>
          <a:p>
            <a:r>
              <a:rPr lang="en-US" sz="2200" b="0" dirty="0" smtClean="0">
                <a:latin typeface="Lucida Grande"/>
                <a:ea typeface="Lucida Grande"/>
                <a:cs typeface="Lucida Grande"/>
                <a:sym typeface="Lucida Grande"/>
              </a:rPr>
              <a:t>Over the last sixty years, teaching </a:t>
            </a:r>
            <a:r>
              <a:rPr lang="en-US" sz="2200" b="0" dirty="0" err="1" smtClean="0">
                <a:latin typeface="Lucida Grande"/>
                <a:ea typeface="Lucida Grande"/>
                <a:cs typeface="Lucida Grande"/>
                <a:sym typeface="Lucida Grande"/>
              </a:rPr>
              <a:t>modelling</a:t>
            </a:r>
            <a:r>
              <a:rPr lang="en-US" sz="2200" b="0" dirty="0" smtClean="0">
                <a:latin typeface="Lucida Grande"/>
                <a:ea typeface="Lucida Grande"/>
                <a:cs typeface="Lucida Grande"/>
                <a:sym typeface="Lucida Grande"/>
              </a:rPr>
              <a:t> has moved from initial explorations to becoming an established field, supported by research and the development well-engineered tools of various kinds. Yet, in typical  classrooms around the world, autonomous student </a:t>
            </a:r>
            <a:r>
              <a:rPr lang="en-US" sz="2200" b="0" dirty="0" err="1" smtClean="0">
                <a:latin typeface="Lucida Grande"/>
                <a:ea typeface="Lucida Grande"/>
                <a:cs typeface="Lucida Grande"/>
                <a:sym typeface="Lucida Grande"/>
              </a:rPr>
              <a:t>modelling</a:t>
            </a:r>
            <a:r>
              <a:rPr lang="en-US" sz="2200" b="0" dirty="0" smtClean="0">
                <a:latin typeface="Lucida Grande"/>
                <a:ea typeface="Lucida Grande"/>
                <a:cs typeface="Lucida Grande"/>
                <a:sym typeface="Lucida Grande"/>
              </a:rPr>
              <a:t> remains rare.  Recently, in Britain and the US at least, </a:t>
            </a:r>
            <a:r>
              <a:rPr lang="en-US" sz="2200" b="0" dirty="0" err="1" smtClean="0">
                <a:latin typeface="Lucida Grande"/>
                <a:ea typeface="Lucida Grande"/>
                <a:cs typeface="Lucida Grande"/>
                <a:sym typeface="Lucida Grande"/>
              </a:rPr>
              <a:t>modelling</a:t>
            </a:r>
            <a:r>
              <a:rPr lang="en-US" sz="2200" b="0" dirty="0" smtClean="0">
                <a:latin typeface="Lucida Grande"/>
                <a:ea typeface="Lucida Grande"/>
                <a:cs typeface="Lucida Grande"/>
                <a:sym typeface="Lucida Grande"/>
              </a:rPr>
              <a:t> has become an explicit element in the “intended curriculum”.  But the usual difficulties of embedding innovation across an education system remain.  This talk will </a:t>
            </a:r>
            <a:r>
              <a:rPr lang="en-US" sz="2200" b="0" dirty="0" err="1" smtClean="0">
                <a:latin typeface="Lucida Grande"/>
                <a:ea typeface="Lucida Grande"/>
                <a:cs typeface="Lucida Grande"/>
                <a:sym typeface="Lucida Grande"/>
              </a:rPr>
              <a:t>analyse</a:t>
            </a:r>
            <a:r>
              <a:rPr lang="en-US" sz="2200" b="0" dirty="0" smtClean="0">
                <a:latin typeface="Lucida Grande"/>
                <a:ea typeface="Lucida Grande"/>
                <a:cs typeface="Lucida Grande"/>
                <a:sym typeface="Lucida Grande"/>
              </a:rPr>
              <a:t> these barriers and, drawing on past initiatives around the world, suggest what may be needed to overcome them. </a:t>
            </a:r>
            <a:endParaRPr lang="en-US" dirty="0"/>
          </a:p>
        </p:txBody>
      </p:sp>
    </p:spTree>
    <p:extLst>
      <p:ext uri="{BB962C8B-B14F-4D97-AF65-F5344CB8AC3E}">
        <p14:creationId xmlns:p14="http://schemas.microsoft.com/office/powerpoint/2010/main" val="65659481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7A3E06E8-C3AF-1948-986B-BC2C8D4E1BDF}" type="slidenum">
              <a:rPr lang="en-US" smtClean="0"/>
              <a:t>123</a:t>
            </a:fld>
            <a:endParaRPr lang="en-US"/>
          </a:p>
        </p:txBody>
      </p:sp>
    </p:spTree>
    <p:extLst>
      <p:ext uri="{BB962C8B-B14F-4D97-AF65-F5344CB8AC3E}">
        <p14:creationId xmlns:p14="http://schemas.microsoft.com/office/powerpoint/2010/main" val="127087095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863433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BAEC2FB5-87B1-5647-A81F-39057A300AD6}" type="slidenum">
              <a:rPr lang="en-US"/>
              <a:pPr/>
              <a:t>37</a:t>
            </a:fld>
            <a:endParaRPr lang="en-US"/>
          </a:p>
        </p:txBody>
      </p:sp>
      <p:sp>
        <p:nvSpPr>
          <p:cNvPr id="96259" name="Rectangle 2"/>
          <p:cNvSpPr>
            <a:spLocks noGrp="1" noRot="1" noChangeAspect="1" noChangeArrowheads="1"/>
          </p:cNvSpPr>
          <p:nvPr>
            <p:ph type="sldImg"/>
          </p:nvPr>
        </p:nvSpPr>
        <p:spPr>
          <a:solidFill>
            <a:srgbClr val="FFFFFF"/>
          </a:solidFill>
          <a:ln/>
        </p:spPr>
      </p:sp>
      <p:sp>
        <p:nvSpPr>
          <p:cNvPr id="9626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b="1" dirty="0" smtClean="0">
                <a:latin typeface="Lucida Grande"/>
                <a:ea typeface="Lucida Grande"/>
                <a:cs typeface="Lucida Grande"/>
                <a:sym typeface="Lucida Grande"/>
              </a:rPr>
              <a:t>Systemic change and teaching </a:t>
            </a:r>
            <a:r>
              <a:rPr lang="en-US" sz="2200" b="1" dirty="0" err="1" smtClean="0">
                <a:latin typeface="Lucida Grande"/>
                <a:ea typeface="Lucida Grande"/>
                <a:cs typeface="Lucida Grande"/>
                <a:sym typeface="Lucida Grande"/>
              </a:rPr>
              <a:t>modelling</a:t>
            </a:r>
            <a:endParaRPr lang="en-US" sz="2200" b="0" dirty="0" smtClean="0">
              <a:latin typeface="Lucida Grande"/>
              <a:ea typeface="Lucida Grande"/>
              <a:cs typeface="Lucida Grande"/>
              <a:sym typeface="Lucida Grande"/>
            </a:endParaRPr>
          </a:p>
          <a:p>
            <a:r>
              <a:rPr lang="en-US" sz="2200" b="0" dirty="0" smtClean="0">
                <a:latin typeface="Lucida Grande"/>
                <a:ea typeface="Lucida Grande"/>
                <a:cs typeface="Lucida Grande"/>
                <a:sym typeface="Lucida Grande"/>
              </a:rPr>
              <a:t>Over the last sixty years, teaching </a:t>
            </a:r>
            <a:r>
              <a:rPr lang="en-US" sz="2200" b="0" dirty="0" err="1" smtClean="0">
                <a:latin typeface="Lucida Grande"/>
                <a:ea typeface="Lucida Grande"/>
                <a:cs typeface="Lucida Grande"/>
                <a:sym typeface="Lucida Grande"/>
              </a:rPr>
              <a:t>modelling</a:t>
            </a:r>
            <a:r>
              <a:rPr lang="en-US" sz="2200" b="0" dirty="0" smtClean="0">
                <a:latin typeface="Lucida Grande"/>
                <a:ea typeface="Lucida Grande"/>
                <a:cs typeface="Lucida Grande"/>
                <a:sym typeface="Lucida Grande"/>
              </a:rPr>
              <a:t> has moved from initial explorations to becoming an established field, supported by research and the development well-engineered tools of various kinds. Yet, in typical  classrooms around the world, autonomous student </a:t>
            </a:r>
            <a:r>
              <a:rPr lang="en-US" sz="2200" b="0" dirty="0" err="1" smtClean="0">
                <a:latin typeface="Lucida Grande"/>
                <a:ea typeface="Lucida Grande"/>
                <a:cs typeface="Lucida Grande"/>
                <a:sym typeface="Lucida Grande"/>
              </a:rPr>
              <a:t>modelling</a:t>
            </a:r>
            <a:r>
              <a:rPr lang="en-US" sz="2200" b="0" dirty="0" smtClean="0">
                <a:latin typeface="Lucida Grande"/>
                <a:ea typeface="Lucida Grande"/>
                <a:cs typeface="Lucida Grande"/>
                <a:sym typeface="Lucida Grande"/>
              </a:rPr>
              <a:t> remains rare.  Recently, in Britain and the US at least, </a:t>
            </a:r>
            <a:r>
              <a:rPr lang="en-US" sz="2200" b="0" dirty="0" err="1" smtClean="0">
                <a:latin typeface="Lucida Grande"/>
                <a:ea typeface="Lucida Grande"/>
                <a:cs typeface="Lucida Grande"/>
                <a:sym typeface="Lucida Grande"/>
              </a:rPr>
              <a:t>modelling</a:t>
            </a:r>
            <a:r>
              <a:rPr lang="en-US" sz="2200" b="0" dirty="0" smtClean="0">
                <a:latin typeface="Lucida Grande"/>
                <a:ea typeface="Lucida Grande"/>
                <a:cs typeface="Lucida Grande"/>
                <a:sym typeface="Lucida Grande"/>
              </a:rPr>
              <a:t> has become an explicit element in the “intended curriculum”.  But the usual difficulties of embedding innovation across an education system remain.  This talk will </a:t>
            </a:r>
            <a:r>
              <a:rPr lang="en-US" sz="2200" b="0" dirty="0" err="1" smtClean="0">
                <a:latin typeface="Lucida Grande"/>
                <a:ea typeface="Lucida Grande"/>
                <a:cs typeface="Lucida Grande"/>
                <a:sym typeface="Lucida Grande"/>
              </a:rPr>
              <a:t>analyse</a:t>
            </a:r>
            <a:r>
              <a:rPr lang="en-US" sz="2200" b="0" dirty="0" smtClean="0">
                <a:latin typeface="Lucida Grande"/>
                <a:ea typeface="Lucida Grande"/>
                <a:cs typeface="Lucida Grande"/>
                <a:sym typeface="Lucida Grande"/>
              </a:rPr>
              <a:t> these barriers and, drawing on past initiatives around the world, suggest what may be needed to overcome them. </a:t>
            </a:r>
            <a:endParaRPr lang="en-US" dirty="0"/>
          </a:p>
        </p:txBody>
      </p:sp>
    </p:spTree>
    <p:extLst>
      <p:ext uri="{BB962C8B-B14F-4D97-AF65-F5344CB8AC3E}">
        <p14:creationId xmlns:p14="http://schemas.microsoft.com/office/powerpoint/2010/main" val="6565948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Shape 110"/>
          <p:cNvSpPr>
            <a:spLocks noGrp="1" noRot="1" noChangeAspect="1"/>
          </p:cNvSpPr>
          <p:nvPr>
            <p:ph type="sldImg"/>
          </p:nvPr>
        </p:nvSpPr>
        <p:spPr>
          <a:prstGeom prst="rect">
            <a:avLst/>
          </a:prstGeom>
        </p:spPr>
        <p:txBody>
          <a:bodyPr/>
          <a:lstStyle/>
          <a:p>
            <a:pPr lvl="0"/>
            <a:endParaRPr/>
          </a:p>
        </p:txBody>
      </p:sp>
      <p:sp>
        <p:nvSpPr>
          <p:cNvPr id="111" name="Shape 111"/>
          <p:cNvSpPr>
            <a:spLocks noGrp="1"/>
          </p:cNvSpPr>
          <p:nvPr>
            <p:ph type="body" sz="quarter" idx="1"/>
          </p:nvPr>
        </p:nvSpPr>
        <p:spPr>
          <a:prstGeom prst="rect">
            <a:avLst/>
          </a:prstGeom>
        </p:spPr>
        <p:txBody>
          <a:bodyPr/>
          <a:lstStyle/>
          <a:p>
            <a:pPr marL="40639" marR="40639" lvl="0" defTabSz="914400">
              <a:buClr>
                <a:srgbClr val="000000"/>
              </a:buClr>
              <a:buFont typeface="Arial"/>
              <a:defRPr sz="1800"/>
            </a:pPr>
            <a:r>
              <a:rPr>
                <a:uFill>
                  <a:solidFill/>
                </a:uFill>
                <a:latin typeface="Arial"/>
                <a:ea typeface="Arial"/>
                <a:cs typeface="Arial"/>
                <a:sym typeface="Arial"/>
              </a:rPr>
              <a:t>The focus … is on active engagement in mathematics, and is intended to encompass reasoning mathematically and using mathematical concepts, procedures, facts and tools in describing, explaining and predicting phenomena. </a:t>
            </a:r>
          </a:p>
          <a:p>
            <a:pPr marL="40639" marR="40639" lvl="0" defTabSz="914400">
              <a:buClr>
                <a:srgbClr val="000000"/>
              </a:buClr>
              <a:buFont typeface="Arial"/>
              <a:defRPr sz="1800"/>
            </a:pPr>
            <a:endParaRPr>
              <a:uFill>
                <a:solidFill/>
              </a:uFill>
              <a:latin typeface="Arial"/>
              <a:ea typeface="Arial"/>
              <a:cs typeface="Arial"/>
              <a:sym typeface="Arial"/>
            </a:endParaRPr>
          </a:p>
          <a:p>
            <a:pPr marL="40639" marR="40639" lvl="0" defTabSz="914400">
              <a:buClr>
                <a:srgbClr val="000000"/>
              </a:buClr>
              <a:buFont typeface="Arial"/>
              <a:defRPr sz="1800"/>
            </a:pPr>
            <a:r>
              <a:rPr>
                <a:uFill>
                  <a:solidFill/>
                </a:uFill>
                <a:latin typeface="Arial"/>
                <a:ea typeface="Arial"/>
                <a:cs typeface="Arial"/>
                <a:sym typeface="Arial"/>
              </a:rPr>
              <a:t>In particular, the verbs ‘formulate,’ ‘employ,’ and ‘interpret’ point to the three processes in which students as active problem solvers will engage. Formulating situations mathematically involves identifying opportunities to apply and use mathematics – seeing that mathematics can be applied to understand or resolve a particular problem or challenge presented. it includes being able to take a situation as presented and transform it into a form amenable to mathematical treatment, providing mathematical structure and representations, identifying variables and making simplifying assumptions to help solve the problem or meet the challenge. Employing mathematics involves applying mathematical reasoning and using mathematical concepts, procedures, facts and tools to derive a mathematical solution. It includes performing calculations, manipulating algebraic expressions and equations or other mathematical models, analysing information in a mathematical manner from mathematical diagrams and graphs, developing mathematical descriptions and explanations and using mathematical tools to solve problems. Interpreting mathematics involves reflecting upon mathematical solutions or results and interpreting them in the context of a problem or challenge. It includes evaluating mathematical solutions or reasoning in relation to the context of the problem and determining whether the results are reasonable and make sense in the situation.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818562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584200" eaLnBrk="1" fontAlgn="auto" latinLnBrk="0" hangingPunct="1">
              <a:lnSpc>
                <a:spcPct val="100000"/>
              </a:lnSpc>
              <a:spcBef>
                <a:spcPts val="0"/>
              </a:spcBef>
              <a:spcAft>
                <a:spcPts val="0"/>
              </a:spcAft>
              <a:buClrTx/>
              <a:buSzTx/>
              <a:buFontTx/>
              <a:buNone/>
              <a:tabLst/>
              <a:defRPr/>
            </a:pPr>
            <a:r>
              <a:rPr lang="en-US" dirty="0" smtClean="0"/>
              <a:t>Students design and make a product from paper or card and then produce a kit containing full instructions so that someone else can make it.</a:t>
            </a:r>
          </a:p>
          <a:p>
            <a:endParaRPr lang="en-US" dirty="0"/>
          </a:p>
        </p:txBody>
      </p:sp>
    </p:spTree>
    <p:extLst>
      <p:ext uri="{BB962C8B-B14F-4D97-AF65-F5344CB8AC3E}">
        <p14:creationId xmlns:p14="http://schemas.microsoft.com/office/powerpoint/2010/main" val="983034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42453"/>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chemeClr val="bg1"/>
                </a:solidFill>
              </a:defRPr>
            </a:lvl1pPr>
          </a:lstStyle>
          <a:p>
            <a:r>
              <a:rPr lang="en-GB"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dirty="0"/>
          </a:p>
        </p:txBody>
      </p:sp>
      <p:pic>
        <p:nvPicPr>
          <p:cNvPr id="7" name="Bar_header_Blue.jpg"/>
          <p:cNvPicPr/>
          <p:nvPr userDrawn="1"/>
        </p:nvPicPr>
        <p:blipFill>
          <a:blip r:embed="rId2" cstate="screen">
            <a:extLst>
              <a:ext uri="{28A0092B-C50C-407E-A947-70E740481C1C}">
                <a14:useLocalDpi xmlns:a14="http://schemas.microsoft.com/office/drawing/2010/main"/>
              </a:ext>
            </a:extLst>
          </a:blip>
          <a:stretch>
            <a:fillRect/>
          </a:stretch>
        </p:blipFill>
        <p:spPr>
          <a:xfrm>
            <a:off x="-11113" y="0"/>
            <a:ext cx="9169401" cy="1003300"/>
          </a:xfrm>
          <a:prstGeom prst="rect">
            <a:avLst/>
          </a:prstGeom>
          <a:ln w="12700">
            <a:miter lim="400000"/>
          </a:ln>
        </p:spPr>
      </p:pic>
    </p:spTree>
    <p:extLst>
      <p:ext uri="{BB962C8B-B14F-4D97-AF65-F5344CB8AC3E}">
        <p14:creationId xmlns:p14="http://schemas.microsoft.com/office/powerpoint/2010/main" val="1693341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Master #2 copy">
    <p:bg>
      <p:bgPr>
        <a:solidFill>
          <a:srgbClr val="123462"/>
        </a:solidFill>
        <a:effectLst/>
      </p:bgPr>
    </p:bg>
    <p:spTree>
      <p:nvGrpSpPr>
        <p:cNvPr id="1" name=""/>
        <p:cNvGrpSpPr/>
        <p:nvPr/>
      </p:nvGrpSpPr>
      <p:grpSpPr>
        <a:xfrm>
          <a:off x="0" y="0"/>
          <a:ext cx="0" cy="0"/>
          <a:chOff x="0" y="0"/>
          <a:chExt cx="0" cy="0"/>
        </a:xfrm>
      </p:grpSpPr>
      <p:sp>
        <p:nvSpPr>
          <p:cNvPr id="28" name="Shape 28"/>
          <p:cNvSpPr>
            <a:spLocks noGrp="1"/>
          </p:cNvSpPr>
          <p:nvPr>
            <p:ph type="sldNum" sz="quarter" idx="2"/>
          </p:nvPr>
        </p:nvSpPr>
        <p:spPr>
          <a:xfrm>
            <a:off x="7485608" y="6399212"/>
            <a:ext cx="268784" cy="279401"/>
          </a:xfrm>
          <a:prstGeom prst="rect">
            <a:avLst/>
          </a:prstGeom>
        </p:spPr>
        <p:txBody>
          <a:bodyPr/>
          <a:lstStyle>
            <a:lvl1pPr>
              <a:defRPr sz="1200"/>
            </a:lvl1pPr>
          </a:lstStyle>
          <a:p>
            <a:fld id="{86CB4B4D-7CA3-9044-876B-883B54F8677D}" type="slidenum">
              <a:t>‹#›</a:t>
            </a:fld>
            <a:endParaRPr/>
          </a:p>
        </p:txBody>
      </p:sp>
    </p:spTree>
    <p:extLst>
      <p:ext uri="{BB962C8B-B14F-4D97-AF65-F5344CB8AC3E}">
        <p14:creationId xmlns:p14="http://schemas.microsoft.com/office/powerpoint/2010/main" val="2585773280"/>
      </p:ext>
    </p:extLst>
  </p:cSld>
  <p:clrMapOvr>
    <a:masterClrMapping/>
  </p:clrMapOvr>
  <p:transition xmlns:p14="http://schemas.microsoft.com/office/powerpoint/2010/mai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Default - Title and Content copy">
    <p:spTree>
      <p:nvGrpSpPr>
        <p:cNvPr id="1" name=""/>
        <p:cNvGrpSpPr/>
        <p:nvPr/>
      </p:nvGrpSpPr>
      <p:grpSpPr>
        <a:xfrm>
          <a:off x="0" y="0"/>
          <a:ext cx="0" cy="0"/>
          <a:chOff x="0" y="0"/>
          <a:chExt cx="0" cy="0"/>
        </a:xfrm>
      </p:grpSpPr>
      <p:sp>
        <p:nvSpPr>
          <p:cNvPr id="51" name="Shape 51"/>
          <p:cNvSpPr>
            <a:spLocks noGrp="1"/>
          </p:cNvSpPr>
          <p:nvPr>
            <p:ph type="title"/>
          </p:nvPr>
        </p:nvSpPr>
        <p:spPr>
          <a:prstGeom prst="rect">
            <a:avLst/>
          </a:prstGeom>
        </p:spPr>
        <p:txBody>
          <a:bodyPr/>
          <a:lstStyle/>
          <a:p>
            <a:r>
              <a:t>Title Text</a:t>
            </a:r>
          </a:p>
        </p:txBody>
      </p:sp>
      <p:sp>
        <p:nvSpPr>
          <p:cNvPr id="52" name="Shape 52"/>
          <p:cNvSpPr>
            <a:spLocks noGrp="1"/>
          </p:cNvSpPr>
          <p:nvPr>
            <p:ph type="sldNum" sz="quarter" idx="2"/>
          </p:nvPr>
        </p:nvSpPr>
        <p:spPr>
          <a:xfrm>
            <a:off x="8436607" y="6459934"/>
            <a:ext cx="255911" cy="2667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07908227"/>
      </p:ext>
    </p:extLst>
  </p:cSld>
  <p:clrMapOvr>
    <a:masterClrMapping/>
  </p:clrMapOvr>
  <p:transition xmlns:p14="http://schemas.microsoft.com/office/powerpoint/2010/main" spd="med"/>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Section Header">
    <p:bg>
      <p:bgPr>
        <a:solidFill>
          <a:srgbClr val="04245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51449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1"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3"/>
          <p:cNvSpPr>
            <a:spLocks noGrp="1"/>
          </p:cNvSpPr>
          <p:nvPr>
            <p:ph type="dt" sz="half" idx="10"/>
          </p:nvPr>
        </p:nvSpPr>
        <p:spPr>
          <a:xfrm>
            <a:off x="457200" y="6356353"/>
            <a:ext cx="2133600" cy="365125"/>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6" name="Footer Placeholder 4"/>
          <p:cNvSpPr>
            <a:spLocks noGrp="1"/>
          </p:cNvSpPr>
          <p:nvPr>
            <p:ph type="ftr" sz="quarter" idx="11"/>
          </p:nvPr>
        </p:nvSpPr>
        <p:spPr>
          <a:xfrm>
            <a:off x="3124200" y="6356353"/>
            <a:ext cx="2895600" cy="365125"/>
          </a:xfrm>
          <a:prstGeom prst="rect">
            <a:avLst/>
          </a:prstGeom>
        </p:spPr>
        <p:txBody>
          <a:bodyPr/>
          <a:lstStyle>
            <a:lvl1pPr>
              <a:defRPr>
                <a:ea typeface="ＭＳ Ｐゴシック" charset="0"/>
                <a:cs typeface="ＭＳ Ｐゴシック" charset="0"/>
              </a:defRPr>
            </a:lvl1pPr>
          </a:lstStyle>
          <a:p>
            <a:pPr>
              <a:defRPr/>
            </a:pPr>
            <a:endParaRPr lang="en-US"/>
          </a:p>
        </p:txBody>
      </p:sp>
      <p:sp>
        <p:nvSpPr>
          <p:cNvPr id="7" name="Slide Number Placeholder 5"/>
          <p:cNvSpPr>
            <a:spLocks noGrp="1"/>
          </p:cNvSpPr>
          <p:nvPr>
            <p:ph type="sldNum" sz="quarter" idx="12"/>
          </p:nvPr>
        </p:nvSpPr>
        <p:spPr>
          <a:xfrm>
            <a:off x="6553200" y="6356353"/>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pPr>
              <a:defRPr/>
            </a:pPr>
            <a:fld id="{2B65D029-5DAD-4F49-B997-32C9393049A1}" type="slidenum">
              <a:rPr lang="en-US"/>
              <a:pPr>
                <a:defRPr/>
              </a:pPr>
              <a:t>‹#›</a:t>
            </a:fld>
            <a:endParaRPr lang="en-US"/>
          </a:p>
        </p:txBody>
      </p:sp>
    </p:spTree>
    <p:extLst>
      <p:ext uri="{BB962C8B-B14F-4D97-AF65-F5344CB8AC3E}">
        <p14:creationId xmlns:p14="http://schemas.microsoft.com/office/powerpoint/2010/main" val="2774665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a:xfrm>
            <a:off x="457200" y="1104380"/>
            <a:ext cx="8229600" cy="5490344"/>
          </a:xfrm>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Tree>
    <p:extLst>
      <p:ext uri="{BB962C8B-B14F-4D97-AF65-F5344CB8AC3E}">
        <p14:creationId xmlns:p14="http://schemas.microsoft.com/office/powerpoint/2010/main" val="3056070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rgbClr val="04245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164898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135933"/>
            <a:ext cx="4038600" cy="546667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
        <p:nvSpPr>
          <p:cNvPr id="4" name="Content Placeholder 3"/>
          <p:cNvSpPr>
            <a:spLocks noGrp="1"/>
          </p:cNvSpPr>
          <p:nvPr>
            <p:ph sz="half" idx="2"/>
          </p:nvPr>
        </p:nvSpPr>
        <p:spPr>
          <a:xfrm>
            <a:off x="4648200" y="1135933"/>
            <a:ext cx="4038600" cy="546667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dirty="0"/>
          </a:p>
        </p:txBody>
      </p:sp>
    </p:spTree>
    <p:extLst>
      <p:ext uri="{BB962C8B-B14F-4D97-AF65-F5344CB8AC3E}">
        <p14:creationId xmlns:p14="http://schemas.microsoft.com/office/powerpoint/2010/main" val="1077965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Tree>
    <p:extLst>
      <p:ext uri="{BB962C8B-B14F-4D97-AF65-F5344CB8AC3E}">
        <p14:creationId xmlns:p14="http://schemas.microsoft.com/office/powerpoint/2010/main" val="14547600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3141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Master #2">
    <p:bg>
      <p:bgPr>
        <a:solidFill>
          <a:srgbClr val="042453"/>
        </a:solidFill>
        <a:effectLst/>
      </p:bgPr>
    </p:bg>
    <p:spTree>
      <p:nvGrpSpPr>
        <p:cNvPr id="1" name=""/>
        <p:cNvGrpSpPr/>
        <p:nvPr/>
      </p:nvGrpSpPr>
      <p:grpSpPr>
        <a:xfrm>
          <a:off x="0" y="0"/>
          <a:ext cx="0" cy="0"/>
          <a:chOff x="0" y="0"/>
          <a:chExt cx="0" cy="0"/>
        </a:xfrm>
      </p:grpSpPr>
      <p:pic>
        <p:nvPicPr>
          <p:cNvPr id="5" name="Bar_header_Blue.jpg"/>
          <p:cNvPicPr/>
          <p:nvPr/>
        </p:nvPicPr>
        <p:blipFill>
          <a:blip r:embed="rId2" cstate="screen">
            <a:extLst>
              <a:ext uri="{28A0092B-C50C-407E-A947-70E740481C1C}">
                <a14:useLocalDpi xmlns:a14="http://schemas.microsoft.com/office/drawing/2010/main"/>
              </a:ext>
            </a:extLst>
          </a:blip>
          <a:stretch>
            <a:fillRect/>
          </a:stretch>
        </p:blipFill>
        <p:spPr>
          <a:xfrm>
            <a:off x="-11113" y="0"/>
            <a:ext cx="9169401" cy="1003300"/>
          </a:xfrm>
          <a:prstGeom prst="rect">
            <a:avLst/>
          </a:prstGeom>
          <a:ln w="12700">
            <a:miter lim="400000"/>
          </a:ln>
        </p:spPr>
      </p:pic>
      <p:sp>
        <p:nvSpPr>
          <p:cNvPr id="6" name="Shape 6"/>
          <p:cNvSpPr>
            <a:spLocks noGrp="1"/>
          </p:cNvSpPr>
          <p:nvPr>
            <p:ph type="body" idx="1"/>
          </p:nvPr>
        </p:nvSpPr>
        <p:spPr>
          <a:xfrm>
            <a:off x="457200" y="2997200"/>
            <a:ext cx="8229600" cy="2933700"/>
          </a:xfrm>
          <a:prstGeom prst="rect">
            <a:avLst/>
          </a:prstGeom>
        </p:spPr>
        <p:txBody>
          <a:bodyPr lIns="0" tIns="0" rIns="0" bIns="0">
            <a:noAutofit/>
          </a:bodyPr>
          <a:lstStyle>
            <a:lvl1pPr marR="40639" algn="ctr" defTabSz="457200">
              <a:spcBef>
                <a:spcPts val="700"/>
              </a:spcBef>
              <a:buFontTx/>
              <a:defRPr sz="3200" b="0">
                <a:solidFill>
                  <a:srgbClr val="FFFFFF"/>
                </a:solidFill>
                <a:uFill>
                  <a:solidFill>
                    <a:srgbClr val="FFFFFF"/>
                  </a:solidFill>
                </a:uFill>
              </a:defRPr>
            </a:lvl1pPr>
            <a:lvl2pPr marL="0" marR="40639" indent="0" algn="ctr" defTabSz="457200">
              <a:spcBef>
                <a:spcPts val="700"/>
              </a:spcBef>
              <a:buSzTx/>
              <a:buNone/>
              <a:defRPr b="0">
                <a:solidFill>
                  <a:srgbClr val="FFFFFF"/>
                </a:solidFill>
                <a:uFill>
                  <a:solidFill>
                    <a:srgbClr val="FFFFFF"/>
                  </a:solidFill>
                </a:uFill>
              </a:defRPr>
            </a:lvl2pPr>
            <a:lvl3pPr marL="0" marR="40639" indent="0" algn="ctr" defTabSz="457200">
              <a:spcBef>
                <a:spcPts val="500"/>
              </a:spcBef>
              <a:buSzTx/>
              <a:buNone/>
              <a:defRPr sz="2400" b="0">
                <a:solidFill>
                  <a:srgbClr val="FFFFFF"/>
                </a:solidFill>
                <a:uFill>
                  <a:solidFill>
                    <a:srgbClr val="FFFFFF"/>
                  </a:solidFill>
                </a:uFill>
              </a:defRPr>
            </a:lvl3pPr>
            <a:lvl4pPr marL="0" marR="40639" indent="0" algn="ctr" defTabSz="457200">
              <a:spcBef>
                <a:spcPts val="400"/>
              </a:spcBef>
              <a:buSzTx/>
              <a:buNone/>
              <a:defRPr sz="2000" b="0">
                <a:solidFill>
                  <a:srgbClr val="FFFFFF"/>
                </a:solidFill>
                <a:uFill>
                  <a:solidFill>
                    <a:srgbClr val="FFFFFF"/>
                  </a:solidFill>
                </a:uFill>
              </a:defRPr>
            </a:lvl4pPr>
            <a:lvl5pPr marL="0" marR="40639" indent="0" algn="ctr" defTabSz="457200">
              <a:spcBef>
                <a:spcPts val="400"/>
              </a:spcBef>
              <a:buSzTx/>
              <a:buNone/>
              <a:defRPr sz="2000" b="0">
                <a:solidFill>
                  <a:srgbClr val="FFFFFF"/>
                </a:solidFill>
                <a:uFill>
                  <a:solidFill>
                    <a:srgbClr val="FFFFFF"/>
                  </a:solidFill>
                </a:uFill>
              </a:defRPr>
            </a:lvl5pPr>
          </a:lstStyle>
          <a:p>
            <a:pPr lvl="0">
              <a:defRPr sz="1800" b="0">
                <a:solidFill>
                  <a:srgbClr val="000000"/>
                </a:solidFill>
                <a:uFillTx/>
              </a:defRPr>
            </a:pPr>
            <a:r>
              <a:rPr sz="3200" b="1" dirty="0">
                <a:solidFill>
                  <a:srgbClr val="FFFFFF"/>
                </a:solidFill>
                <a:uFill>
                  <a:solidFill>
                    <a:srgbClr val="FFFFFF"/>
                  </a:solidFill>
                </a:uFill>
              </a:rPr>
              <a:t>Body Level One</a:t>
            </a:r>
          </a:p>
          <a:p>
            <a:pPr lvl="1">
              <a:defRPr sz="1800">
                <a:solidFill>
                  <a:srgbClr val="000000"/>
                </a:solidFill>
                <a:uFillTx/>
              </a:defRPr>
            </a:pPr>
            <a:r>
              <a:rPr sz="2800" dirty="0">
                <a:solidFill>
                  <a:srgbClr val="FFFFFF"/>
                </a:solidFill>
                <a:uFill>
                  <a:solidFill>
                    <a:srgbClr val="FFFFFF"/>
                  </a:solidFill>
                </a:uFill>
              </a:rPr>
              <a:t>Body Level Two</a:t>
            </a:r>
          </a:p>
          <a:p>
            <a:pPr lvl="2">
              <a:defRPr sz="1800">
                <a:solidFill>
                  <a:srgbClr val="000000"/>
                </a:solidFill>
                <a:uFillTx/>
              </a:defRPr>
            </a:pPr>
            <a:r>
              <a:rPr sz="2400" dirty="0">
                <a:solidFill>
                  <a:srgbClr val="FFFFFF"/>
                </a:solidFill>
                <a:uFill>
                  <a:solidFill>
                    <a:srgbClr val="FFFFFF"/>
                  </a:solidFill>
                </a:uFill>
              </a:rPr>
              <a:t>Body Level Three</a:t>
            </a:r>
          </a:p>
          <a:p>
            <a:pPr lvl="3">
              <a:defRPr sz="1800">
                <a:solidFill>
                  <a:srgbClr val="000000"/>
                </a:solidFill>
                <a:uFillTx/>
              </a:defRPr>
            </a:pPr>
            <a:r>
              <a:rPr sz="2000" dirty="0">
                <a:solidFill>
                  <a:srgbClr val="FFFFFF"/>
                </a:solidFill>
                <a:uFill>
                  <a:solidFill>
                    <a:srgbClr val="FFFFFF"/>
                  </a:solidFill>
                </a:uFill>
              </a:rPr>
              <a:t>Body Level Four</a:t>
            </a:r>
          </a:p>
          <a:p>
            <a:pPr lvl="4">
              <a:defRPr sz="1800">
                <a:solidFill>
                  <a:srgbClr val="000000"/>
                </a:solidFill>
                <a:uFillTx/>
              </a:defRPr>
            </a:pPr>
            <a:r>
              <a:rPr sz="2000" dirty="0">
                <a:solidFill>
                  <a:srgbClr val="FFFFFF"/>
                </a:solidFill>
                <a:uFill>
                  <a:solidFill>
                    <a:srgbClr val="FFFFFF"/>
                  </a:solidFill>
                </a:uFill>
              </a:rPr>
              <a:t>Body Level Five</a:t>
            </a:r>
          </a:p>
        </p:txBody>
      </p:sp>
    </p:spTree>
    <p:extLst>
      <p:ext uri="{BB962C8B-B14F-4D97-AF65-F5344CB8AC3E}">
        <p14:creationId xmlns:p14="http://schemas.microsoft.com/office/powerpoint/2010/main" val="3838347592"/>
      </p:ext>
    </p:extLst>
  </p:cSld>
  <p:clrMapOvr>
    <a:masterClrMapping/>
  </p:clrMapOvr>
  <p:transition xmlns:p14="http://schemas.microsoft.com/office/powerpoint/2010/mai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T &amp; B - no background">
    <p:spTree>
      <p:nvGrpSpPr>
        <p:cNvPr id="1" name=""/>
        <p:cNvGrpSpPr/>
        <p:nvPr/>
      </p:nvGrpSpPr>
      <p:grpSpPr>
        <a:xfrm>
          <a:off x="0" y="0"/>
          <a:ext cx="0" cy="0"/>
          <a:chOff x="0" y="0"/>
          <a:chExt cx="0" cy="0"/>
        </a:xfrm>
      </p:grpSpPr>
      <p:sp>
        <p:nvSpPr>
          <p:cNvPr id="14" name="Shape 14"/>
          <p:cNvSpPr>
            <a:spLocks noGrp="1"/>
          </p:cNvSpPr>
          <p:nvPr>
            <p:ph type="title"/>
          </p:nvPr>
        </p:nvSpPr>
        <p:spPr>
          <a:prstGeom prst="rect">
            <a:avLst/>
          </a:prstGeom>
        </p:spPr>
        <p:txBody>
          <a:bodyPr/>
          <a:lstStyle/>
          <a:p>
            <a:pPr lvl="0">
              <a:defRPr sz="1800" b="0">
                <a:solidFill>
                  <a:srgbClr val="000000"/>
                </a:solidFill>
              </a:defRPr>
            </a:pPr>
            <a:r>
              <a:rPr sz="4500" b="1">
                <a:solidFill>
                  <a:srgbClr val="004479"/>
                </a:solidFill>
              </a:rPr>
              <a:t>Title Text</a:t>
            </a:r>
          </a:p>
        </p:txBody>
      </p:sp>
      <p:sp>
        <p:nvSpPr>
          <p:cNvPr id="15" name="Shape 15"/>
          <p:cNvSpPr>
            <a:spLocks noGrp="1"/>
          </p:cNvSpPr>
          <p:nvPr>
            <p:ph type="body" idx="1"/>
          </p:nvPr>
        </p:nvSpPr>
        <p:spPr>
          <a:prstGeom prst="rect">
            <a:avLst/>
          </a:prstGeom>
        </p:spPr>
        <p:txBody>
          <a:bodyPr/>
          <a:lstStyle/>
          <a:p>
            <a:pPr lvl="0">
              <a:defRPr sz="1800">
                <a:solidFill>
                  <a:srgbClr val="000000"/>
                </a:solidFill>
              </a:defRPr>
            </a:pPr>
            <a:r>
              <a:rPr sz="2531">
                <a:solidFill>
                  <a:srgbClr val="004479"/>
                </a:solidFill>
              </a:rPr>
              <a:t>Body Level One</a:t>
            </a:r>
          </a:p>
          <a:p>
            <a:pPr lvl="1">
              <a:defRPr sz="1800">
                <a:solidFill>
                  <a:srgbClr val="000000"/>
                </a:solidFill>
              </a:defRPr>
            </a:pPr>
            <a:r>
              <a:rPr sz="2531">
                <a:solidFill>
                  <a:srgbClr val="004479"/>
                </a:solidFill>
              </a:rPr>
              <a:t>Body Level Two</a:t>
            </a:r>
          </a:p>
          <a:p>
            <a:pPr lvl="2">
              <a:defRPr sz="1800">
                <a:solidFill>
                  <a:srgbClr val="000000"/>
                </a:solidFill>
              </a:defRPr>
            </a:pPr>
            <a:r>
              <a:rPr sz="2531">
                <a:solidFill>
                  <a:srgbClr val="004479"/>
                </a:solidFill>
              </a:rPr>
              <a:t>Body Level Three</a:t>
            </a:r>
          </a:p>
          <a:p>
            <a:pPr lvl="3">
              <a:defRPr sz="1800">
                <a:solidFill>
                  <a:srgbClr val="000000"/>
                </a:solidFill>
              </a:defRPr>
            </a:pPr>
            <a:r>
              <a:rPr sz="2531">
                <a:solidFill>
                  <a:srgbClr val="004479"/>
                </a:solidFill>
              </a:rPr>
              <a:t>Body Level Four</a:t>
            </a:r>
          </a:p>
          <a:p>
            <a:pPr lvl="4">
              <a:defRPr sz="1800">
                <a:solidFill>
                  <a:srgbClr val="000000"/>
                </a:solidFill>
              </a:defRPr>
            </a:pPr>
            <a:r>
              <a:rPr sz="2531">
                <a:solidFill>
                  <a:srgbClr val="004479"/>
                </a:solidFill>
              </a:rPr>
              <a:t>Body Level Five</a:t>
            </a:r>
          </a:p>
        </p:txBody>
      </p:sp>
    </p:spTree>
    <p:extLst>
      <p:ext uri="{BB962C8B-B14F-4D97-AF65-F5344CB8AC3E}">
        <p14:creationId xmlns:p14="http://schemas.microsoft.com/office/powerpoint/2010/main" val="3631177943"/>
      </p:ext>
    </p:extLst>
  </p:cSld>
  <p:clrMapOvr>
    <a:masterClrMapping/>
  </p:clrMapOvr>
  <p:transition xmlns:p14="http://schemas.microsoft.com/office/powerpoint/2010/mai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Default - Two Content">
    <p:spTree>
      <p:nvGrpSpPr>
        <p:cNvPr id="1" name=""/>
        <p:cNvGrpSpPr/>
        <p:nvPr/>
      </p:nvGrpSpPr>
      <p:grpSpPr>
        <a:xfrm>
          <a:off x="0" y="0"/>
          <a:ext cx="0" cy="0"/>
          <a:chOff x="0" y="0"/>
          <a:chExt cx="0" cy="0"/>
        </a:xfrm>
      </p:grpSpPr>
      <p:sp>
        <p:nvSpPr>
          <p:cNvPr id="95" name="Shape 95"/>
          <p:cNvSpPr>
            <a:spLocks noGrp="1"/>
          </p:cNvSpPr>
          <p:nvPr>
            <p:ph type="body" sz="half" idx="13"/>
          </p:nvPr>
        </p:nvSpPr>
        <p:spPr>
          <a:xfrm>
            <a:off x="4648200" y="1033462"/>
            <a:ext cx="4038600" cy="5448301"/>
          </a:xfrm>
          <a:prstGeom prst="rect">
            <a:avLst/>
          </a:prstGeom>
        </p:spPr>
        <p:txBody>
          <a:bodyPr>
            <a:noAutofit/>
          </a:bodyPr>
          <a:lstStyle>
            <a:lvl1pPr marL="320039" indent="-320039" defTabSz="457200">
              <a:spcBef>
                <a:spcPts val="600"/>
              </a:spcBef>
              <a:buClr>
                <a:srgbClr val="000000"/>
              </a:buClr>
              <a:buSzPct val="100000"/>
              <a:buChar char="•"/>
              <a:defRPr b="0">
                <a:uFill>
                  <a:solidFill>
                    <a:srgbClr val="000000"/>
                  </a:solidFill>
                </a:uFill>
              </a:defRPr>
            </a:lvl1pPr>
          </a:lstStyle>
          <a:p>
            <a:r>
              <a:t>Click to edit Master text styles</a:t>
            </a:r>
          </a:p>
        </p:txBody>
      </p:sp>
      <p:sp>
        <p:nvSpPr>
          <p:cNvPr id="96" name="Shape 96"/>
          <p:cNvSpPr>
            <a:spLocks noGrp="1"/>
          </p:cNvSpPr>
          <p:nvPr>
            <p:ph type="title"/>
          </p:nvPr>
        </p:nvSpPr>
        <p:spPr>
          <a:xfrm>
            <a:off x="457200" y="127000"/>
            <a:ext cx="8229600" cy="762000"/>
          </a:xfrm>
          <a:prstGeom prst="rect">
            <a:avLst/>
          </a:prstGeom>
        </p:spPr>
        <p:txBody>
          <a:bodyPr/>
          <a:lstStyle>
            <a:lvl1pPr defTabSz="457200">
              <a:defRPr sz="3200">
                <a:solidFill>
                  <a:srgbClr val="000000"/>
                </a:solidFill>
                <a:uFill>
                  <a:solidFill>
                    <a:srgbClr val="000000"/>
                  </a:solidFill>
                </a:uFill>
              </a:defRPr>
            </a:lvl1pPr>
          </a:lstStyle>
          <a:p>
            <a:r>
              <a:t>Title Text</a:t>
            </a:r>
          </a:p>
        </p:txBody>
      </p:sp>
      <p:sp>
        <p:nvSpPr>
          <p:cNvPr id="97" name="Shape 97"/>
          <p:cNvSpPr>
            <a:spLocks noGrp="1"/>
          </p:cNvSpPr>
          <p:nvPr>
            <p:ph type="body" sz="half" idx="1"/>
          </p:nvPr>
        </p:nvSpPr>
        <p:spPr>
          <a:xfrm>
            <a:off x="457200" y="1041400"/>
            <a:ext cx="4038600" cy="5448300"/>
          </a:xfrm>
          <a:prstGeom prst="rect">
            <a:avLst/>
          </a:prstGeom>
        </p:spPr>
        <p:txBody>
          <a:bodyPr>
            <a:noAutofit/>
          </a:bodyPr>
          <a:lstStyle>
            <a:lvl1pPr marL="342900" indent="-342900" defTabSz="457200">
              <a:spcBef>
                <a:spcPts val="700"/>
              </a:spcBef>
              <a:buSzPct val="100000"/>
              <a:buChar char="•"/>
              <a:defRPr sz="3200">
                <a:solidFill>
                  <a:srgbClr val="A02E30"/>
                </a:solidFill>
                <a:uFill>
                  <a:solidFill>
                    <a:srgbClr val="A02E30"/>
                  </a:solidFill>
                </a:uFill>
              </a:defRPr>
            </a:lvl1pPr>
            <a:lvl2pPr marL="742950" indent="-285750" defTabSz="457200">
              <a:spcBef>
                <a:spcPts val="600"/>
              </a:spcBef>
              <a:buClr>
                <a:srgbClr val="000000"/>
              </a:buClr>
              <a:buFont typeface="Arial"/>
              <a:buChar char="–"/>
              <a:defRPr sz="2800"/>
            </a:lvl2pPr>
            <a:lvl3pPr marL="1143000" indent="-228600" defTabSz="457200">
              <a:spcBef>
                <a:spcPts val="500"/>
              </a:spcBef>
              <a:defRPr sz="2400"/>
            </a:lvl3pPr>
            <a:lvl4pPr marL="1600200" indent="-228600" defTabSz="457200">
              <a:spcBef>
                <a:spcPts val="400"/>
              </a:spcBef>
              <a:defRPr sz="2000"/>
            </a:lvl4pPr>
            <a:lvl5pPr marL="2057400" indent="-228600" defTabSz="457200">
              <a:spcBef>
                <a:spcPts val="400"/>
              </a:spcBef>
              <a:buClr>
                <a:srgbClr val="000000"/>
              </a:buClr>
              <a:buFont typeface="Arial"/>
              <a:buChar char="»"/>
              <a:defRPr sz="2000"/>
            </a:lvl5pPr>
          </a:lstStyle>
          <a:p>
            <a:r>
              <a:t>Body Level One</a:t>
            </a:r>
          </a:p>
          <a:p>
            <a:pPr lvl="1"/>
            <a:r>
              <a:t>Body Level Two</a:t>
            </a:r>
          </a:p>
          <a:p>
            <a:pPr lvl="2"/>
            <a:r>
              <a:t>Body Level Three</a:t>
            </a:r>
          </a:p>
          <a:p>
            <a:pPr lvl="3"/>
            <a:r>
              <a:t>Body Level Four</a:t>
            </a:r>
          </a:p>
          <a:p>
            <a:pPr lvl="4"/>
            <a:r>
              <a:t>Body Level Five</a:t>
            </a:r>
          </a:p>
        </p:txBody>
      </p:sp>
      <p:sp>
        <p:nvSpPr>
          <p:cNvPr id="98" name="Shape 98"/>
          <p:cNvSpPr>
            <a:spLocks noGrp="1"/>
          </p:cNvSpPr>
          <p:nvPr>
            <p:ph type="sldNum" sz="quarter" idx="2"/>
          </p:nvPr>
        </p:nvSpPr>
        <p:spPr>
          <a:xfrm>
            <a:off x="8428384" y="6467475"/>
            <a:ext cx="258416" cy="249015"/>
          </a:xfrm>
          <a:prstGeom prst="rect">
            <a:avLst/>
          </a:prstGeom>
          <a:ln>
            <a:round/>
          </a:ln>
        </p:spPr>
        <p:txBody>
          <a:bodyPr lIns="38100" tIns="38100" rIns="38100" bIns="38100" anchor="t"/>
          <a:lstStyle>
            <a:lvl1pPr algn="r" defTabSz="914400">
              <a:defRPr sz="1200">
                <a:solidFill>
                  <a:srgbClr val="000000"/>
                </a:solidFill>
                <a:uFill>
                  <a:solidFill>
                    <a:srgbClr val="000000"/>
                  </a:solidFill>
                </a:u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1947387255"/>
      </p:ext>
    </p:extLst>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687750"/>
          </a:xfrm>
          <a:prstGeom prst="rect">
            <a:avLst/>
          </a:prstGeom>
        </p:spPr>
        <p:txBody>
          <a:bodyPr vert="horz" lIns="91440" tIns="45720" rIns="91440" bIns="45720" rtlCol="0" anchor="ctr">
            <a:normAutofit/>
          </a:bodyPr>
          <a:lstStyle/>
          <a:p>
            <a:r>
              <a:rPr lang="en-GB" dirty="0" smtClean="0"/>
              <a:t>Click to edit Master title style</a:t>
            </a:r>
            <a:endParaRPr lang="en-US" dirty="0"/>
          </a:p>
        </p:txBody>
      </p:sp>
      <p:sp>
        <p:nvSpPr>
          <p:cNvPr id="3" name="Text Placeholder 2"/>
          <p:cNvSpPr>
            <a:spLocks noGrp="1"/>
          </p:cNvSpPr>
          <p:nvPr>
            <p:ph type="body" idx="1"/>
          </p:nvPr>
        </p:nvSpPr>
        <p:spPr>
          <a:xfrm>
            <a:off x="457200" y="1104380"/>
            <a:ext cx="8229600" cy="5411460"/>
          </a:xfrm>
          <a:prstGeom prst="rect">
            <a:avLst/>
          </a:prstGeom>
        </p:spPr>
        <p:txBody>
          <a:bodyPr vert="horz" lIns="91440" tIns="45720" rIns="91440" bIns="4572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16435604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 id="2147483663" r:id="rId8"/>
    <p:sldLayoutId id="2147483664" r:id="rId9"/>
    <p:sldLayoutId id="2147483665" r:id="rId10"/>
    <p:sldLayoutId id="2147483666" r:id="rId11"/>
    <p:sldLayoutId id="2147483667" r:id="rId12"/>
    <p:sldLayoutId id="2147483668" r:id="rId13"/>
  </p:sldLayoutIdLst>
  <p:txStyles>
    <p:titleStyle>
      <a:lvl1pPr algn="ctr" defTabSz="457200" rtl="0" eaLnBrk="1" latinLnBrk="0" hangingPunct="1">
        <a:spcBef>
          <a:spcPct val="0"/>
        </a:spcBef>
        <a:buNone/>
        <a:defRPr sz="3200" b="1" i="0" kern="1200" spc="0">
          <a:solidFill>
            <a:srgbClr val="9D0000"/>
          </a:solidFill>
          <a:latin typeface="+mj-lt"/>
          <a:ea typeface="+mj-ea"/>
          <a:cs typeface="+mj-cs"/>
        </a:defRPr>
      </a:lvl1pPr>
    </p:titleStyle>
    <p:bodyStyle>
      <a:lvl1pPr marL="342900" indent="-342900" algn="l" defTabSz="457200" rtl="0" eaLnBrk="1" latinLnBrk="0" hangingPunct="1">
        <a:spcBef>
          <a:spcPct val="20000"/>
        </a:spcBef>
        <a:buFont typeface="Arial"/>
        <a:buChar char="•"/>
        <a:defRPr sz="2800" b="1" kern="1200">
          <a:solidFill>
            <a:srgbClr val="000090"/>
          </a:solidFill>
          <a:latin typeface="+mn-lt"/>
          <a:ea typeface="+mn-ea"/>
          <a:cs typeface="+mn-cs"/>
        </a:defRPr>
      </a:lvl1pPr>
      <a:lvl2pPr marL="742950" indent="-285750" algn="l" defTabSz="457200" rtl="0" eaLnBrk="1" latinLnBrk="0" hangingPunct="1">
        <a:spcBef>
          <a:spcPct val="20000"/>
        </a:spcBef>
        <a:buFont typeface="Arial"/>
        <a:buChar char="•"/>
        <a:defRPr sz="2400" kern="1200" baseline="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png"/><Relationship Id="rId3" Type="http://schemas.openxmlformats.org/officeDocument/2006/relationships/image" Target="../media/image11.emf"/></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03.emf"/></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04.emf"/><Relationship Id="rId3" Type="http://schemas.openxmlformats.org/officeDocument/2006/relationships/image" Target="../media/image100.emf"/></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05.emf"/></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06.emf"/></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8.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107.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10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09.emf"/><Relationship Id="rId4" Type="http://schemas.openxmlformats.org/officeDocument/2006/relationships/image" Target="../media/image110.emf"/><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111.png"/></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54.xml"/><Relationship Id="rId4" Type="http://schemas.openxmlformats.org/officeDocument/2006/relationships/image" Target="../media/image114.png"/><Relationship Id="rId5" Type="http://schemas.openxmlformats.org/officeDocument/2006/relationships/oleObject" Target="../embeddings/oleObject1.bin"/><Relationship Id="rId6" Type="http://schemas.openxmlformats.org/officeDocument/2006/relationships/image" Target="../media/image112.emf"/><Relationship Id="rId7" Type="http://schemas.openxmlformats.org/officeDocument/2006/relationships/oleObject" Target="../embeddings/oleObject2.bin"/><Relationship Id="rId8" Type="http://schemas.openxmlformats.org/officeDocument/2006/relationships/image" Target="../media/image113.emf"/><Relationship Id="rId9" Type="http://schemas.openxmlformats.org/officeDocument/2006/relationships/image" Target="../media/image115.png"/><Relationship Id="rId10" Type="http://schemas.openxmlformats.org/officeDocument/2006/relationships/image" Target="../media/image116.e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117.jp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4" Type="http://schemas.microsoft.com/office/2007/relationships/hdphoto" Target="../media/hdphoto1.wdp"/><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120.xml.rels><?xml version="1.0" encoding="UTF-8" standalone="yes"?>
<Relationships xmlns="http://schemas.openxmlformats.org/package/2006/relationships"><Relationship Id="rId3" Type="http://schemas.microsoft.com/office/2007/relationships/hdphoto" Target="../media/hdphoto7.wdp"/><Relationship Id="rId4" Type="http://schemas.openxmlformats.org/officeDocument/2006/relationships/image" Target="../media/image119.jpeg"/><Relationship Id="rId5" Type="http://schemas.microsoft.com/office/2007/relationships/hdphoto" Target="../media/hdphoto8.wdp"/><Relationship Id="rId6" Type="http://schemas.openxmlformats.org/officeDocument/2006/relationships/image" Target="../media/image120.png"/><Relationship Id="rId7" Type="http://schemas.microsoft.com/office/2007/relationships/hdphoto" Target="../media/hdphoto9.wdp"/><Relationship Id="rId1" Type="http://schemas.openxmlformats.org/officeDocument/2006/relationships/slideLayout" Target="../slideLayouts/slideLayout2.xml"/><Relationship Id="rId2" Type="http://schemas.openxmlformats.org/officeDocument/2006/relationships/image" Target="../media/image118.jpeg"/></Relationships>
</file>

<file path=ppt/slides/_rels/slide121.xml.rels><?xml version="1.0" encoding="UTF-8" standalone="yes"?>
<Relationships xmlns="http://schemas.openxmlformats.org/package/2006/relationships"><Relationship Id="rId3" Type="http://schemas.openxmlformats.org/officeDocument/2006/relationships/image" Target="../media/image122.png"/><Relationship Id="rId4" Type="http://schemas.openxmlformats.org/officeDocument/2006/relationships/image" Target="../media/image123.jpeg"/><Relationship Id="rId1" Type="http://schemas.openxmlformats.org/officeDocument/2006/relationships/slideLayout" Target="../slideLayouts/slideLayout2.xml"/><Relationship Id="rId2" Type="http://schemas.openxmlformats.org/officeDocument/2006/relationships/image" Target="../media/image121.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25.jpeg"/><Relationship Id="rId4" Type="http://schemas.microsoft.com/office/2007/relationships/hdphoto" Target="../media/hdphoto10.wdp"/><Relationship Id="rId5" Type="http://schemas.openxmlformats.org/officeDocument/2006/relationships/image" Target="../media/image126.jpeg"/><Relationship Id="rId6" Type="http://schemas.microsoft.com/office/2007/relationships/hdphoto" Target="../media/hdphoto11.wdp"/><Relationship Id="rId1" Type="http://schemas.openxmlformats.org/officeDocument/2006/relationships/slideLayout" Target="../slideLayouts/slideLayout2.xml"/><Relationship Id="rId2" Type="http://schemas.openxmlformats.org/officeDocument/2006/relationships/image" Target="../media/image124.emf"/></Relationships>
</file>

<file path=ppt/slides/_rels/slide126.xml.rels><?xml version="1.0" encoding="UTF-8" standalone="yes"?>
<Relationships xmlns="http://schemas.openxmlformats.org/package/2006/relationships"><Relationship Id="rId3" Type="http://schemas.openxmlformats.org/officeDocument/2006/relationships/image" Target="../media/image128.jpeg"/><Relationship Id="rId4" Type="http://schemas.microsoft.com/office/2007/relationships/hdphoto" Target="../media/hdphoto12.wdp"/><Relationship Id="rId5" Type="http://schemas.openxmlformats.org/officeDocument/2006/relationships/image" Target="../media/image129.jpeg"/><Relationship Id="rId6" Type="http://schemas.microsoft.com/office/2007/relationships/hdphoto" Target="../media/hdphoto13.wdp"/><Relationship Id="rId1" Type="http://schemas.openxmlformats.org/officeDocument/2006/relationships/slideLayout" Target="../slideLayouts/slideLayout2.xml"/><Relationship Id="rId2" Type="http://schemas.openxmlformats.org/officeDocument/2006/relationships/image" Target="../media/image127.emf"/></Relationships>
</file>

<file path=ppt/slides/_rels/slide127.xml.rels><?xml version="1.0" encoding="UTF-8" standalone="yes"?>
<Relationships xmlns="http://schemas.openxmlformats.org/package/2006/relationships"><Relationship Id="rId3" Type="http://schemas.openxmlformats.org/officeDocument/2006/relationships/image" Target="../media/image131.jpeg"/><Relationship Id="rId4" Type="http://schemas.microsoft.com/office/2007/relationships/hdphoto" Target="../media/hdphoto14.wdp"/><Relationship Id="rId5" Type="http://schemas.openxmlformats.org/officeDocument/2006/relationships/image" Target="../media/image132.jpeg"/><Relationship Id="rId6" Type="http://schemas.microsoft.com/office/2007/relationships/hdphoto" Target="../media/hdphoto15.wdp"/><Relationship Id="rId1" Type="http://schemas.openxmlformats.org/officeDocument/2006/relationships/slideLayout" Target="../slideLayouts/slideLayout2.xml"/><Relationship Id="rId2" Type="http://schemas.openxmlformats.org/officeDocument/2006/relationships/image" Target="../media/image130.emf"/></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9.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3.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4.png"/><Relationship Id="rId3" Type="http://schemas.openxmlformats.org/officeDocument/2006/relationships/image" Target="../media/image135.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6.png"/></Relationships>
</file>

<file path=ppt/slides/_rels/slide133.xml.rels><?xml version="1.0" encoding="UTF-8" standalone="yes"?>
<Relationships xmlns="http://schemas.openxmlformats.org/package/2006/relationships"><Relationship Id="rId3" Type="http://schemas.openxmlformats.org/officeDocument/2006/relationships/image" Target="../media/image138.png"/><Relationship Id="rId4" Type="http://schemas.openxmlformats.org/officeDocument/2006/relationships/image" Target="../media/image139.png"/><Relationship Id="rId1" Type="http://schemas.openxmlformats.org/officeDocument/2006/relationships/slideLayout" Target="../slideLayouts/slideLayout4.xml"/><Relationship Id="rId2" Type="http://schemas.openxmlformats.org/officeDocument/2006/relationships/image" Target="../media/image137.png"/></Relationships>
</file>

<file path=ppt/slides/_rels/slide134.xml.rels><?xml version="1.0" encoding="UTF-8" standalone="yes"?>
<Relationships xmlns="http://schemas.openxmlformats.org/package/2006/relationships"><Relationship Id="rId3" Type="http://schemas.openxmlformats.org/officeDocument/2006/relationships/image" Target="../media/image140.png"/><Relationship Id="rId4" Type="http://schemas.openxmlformats.org/officeDocument/2006/relationships/image" Target="../media/image141.png"/><Relationship Id="rId1" Type="http://schemas.openxmlformats.org/officeDocument/2006/relationships/slideLayout" Target="../slideLayouts/slideLayout4.xml"/><Relationship Id="rId2" Type="http://schemas.openxmlformats.org/officeDocument/2006/relationships/image" Target="../media/image138.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42.png"/></Relationships>
</file>

<file path=ppt/slides/_rels/slide136.xml.rels><?xml version="1.0" encoding="UTF-8" standalone="yes"?>
<Relationships xmlns="http://schemas.openxmlformats.org/package/2006/relationships"><Relationship Id="rId3" Type="http://schemas.openxmlformats.org/officeDocument/2006/relationships/image" Target="../media/image144.png"/><Relationship Id="rId4" Type="http://schemas.openxmlformats.org/officeDocument/2006/relationships/image" Target="../media/image145.png"/><Relationship Id="rId1" Type="http://schemas.openxmlformats.org/officeDocument/2006/relationships/slideLayout" Target="../slideLayouts/slideLayout4.xml"/><Relationship Id="rId2" Type="http://schemas.openxmlformats.org/officeDocument/2006/relationships/image" Target="../media/image143.png"/></Relationships>
</file>

<file path=ppt/slides/_rels/slide137.xml.rels><?xml version="1.0" encoding="UTF-8" standalone="yes"?>
<Relationships xmlns="http://schemas.openxmlformats.org/package/2006/relationships"><Relationship Id="rId3" Type="http://schemas.openxmlformats.org/officeDocument/2006/relationships/image" Target="../media/image147.png"/><Relationship Id="rId4" Type="http://schemas.openxmlformats.org/officeDocument/2006/relationships/image" Target="../media/image148.png"/><Relationship Id="rId1" Type="http://schemas.openxmlformats.org/officeDocument/2006/relationships/slideLayout" Target="../slideLayouts/slideLayout4.xml"/><Relationship Id="rId2" Type="http://schemas.openxmlformats.org/officeDocument/2006/relationships/image" Target="../media/image146.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hyperlink" Target="http://www.mathshell.com/materials.php?item=&amp;series=tss"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9.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jpeg"/><Relationship Id="rId3"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 Id="rId3" Type="http://schemas.microsoft.com/office/2007/relationships/hdphoto" Target="../media/hdphoto2.wdp"/></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11.xml"/><Relationship Id="rId2" Type="http://schemas.openxmlformats.org/officeDocument/2006/relationships/image" Target="../media/image2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35.xml.rels><?xml version="1.0" encoding="UTF-8" standalone="yes"?>
<Relationships xmlns="http://schemas.openxmlformats.org/package/2006/relationships"><Relationship Id="rId3" Type="http://schemas.openxmlformats.org/officeDocument/2006/relationships/image" Target="../media/image27.emf"/><Relationship Id="rId4" Type="http://schemas.openxmlformats.org/officeDocument/2006/relationships/image" Target="../media/image28.emf"/><Relationship Id="rId5" Type="http://schemas.openxmlformats.org/officeDocument/2006/relationships/image" Target="../media/image29.emf"/><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0.emf"/></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package" Target="../embeddings/Microsoft_Word_Document1.docx"/><Relationship Id="rId5" Type="http://schemas.openxmlformats.org/officeDocument/2006/relationships/image" Target="../media/image31.png"/><Relationship Id="rId6" Type="http://schemas.openxmlformats.org/officeDocument/2006/relationships/package" Target="../embeddings/Microsoft_Word_Document2.docx"/><Relationship Id="rId7" Type="http://schemas.openxmlformats.org/officeDocument/2006/relationships/image" Target="../media/image32.png"/><Relationship Id="rId1" Type="http://schemas.openxmlformats.org/officeDocument/2006/relationships/vmlDrawing" Target="../drawings/vmlDrawing1.vml"/><Relationship Id="rId2"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33.png"/><Relationship Id="rId1" Type="http://schemas.microsoft.com/office/2007/relationships/media" Target="file://localhost/Users/hugh/Desktop/Feedback_Andy_s_Students_Hi_res-1.m4v" TargetMode="External"/><Relationship Id="rId2" Type="http://schemas.openxmlformats.org/officeDocument/2006/relationships/video" Target="file://localhost/Users/hugh/Desktop/Feedback_Andy_s_Students_Hi_res-1.m4v"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s>
</file>

<file path=ppt/slides/_rels/slide41.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image" Target="../media/image38.png"/><Relationship Id="rId7" Type="http://schemas.openxmlformats.org/officeDocument/2006/relationships/image" Target="../media/image39.png"/><Relationship Id="rId8" Type="http://schemas.openxmlformats.org/officeDocument/2006/relationships/image" Target="../media/image40.png"/><Relationship Id="rId9" Type="http://schemas.openxmlformats.org/officeDocument/2006/relationships/image" Target="../media/image41.png"/><Relationship Id="rId10" Type="http://schemas.openxmlformats.org/officeDocument/2006/relationships/image" Target="../media/image42.png"/><Relationship Id="rId1" Type="http://schemas.openxmlformats.org/officeDocument/2006/relationships/slideLayout" Target="../slideLayouts/slideLayout8.xml"/><Relationship Id="rId2" Type="http://schemas.openxmlformats.org/officeDocument/2006/relationships/notesSlide" Target="../notesSlides/notesSlide8.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image" Target="../media/image47.png"/><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44.xml.rels><?xml version="1.0" encoding="UTF-8" standalone="yes"?>
<Relationships xmlns="http://schemas.openxmlformats.org/package/2006/relationships"><Relationship Id="rId3" Type="http://schemas.openxmlformats.org/officeDocument/2006/relationships/image" Target="../media/image49.jpeg"/><Relationship Id="rId4" Type="http://schemas.openxmlformats.org/officeDocument/2006/relationships/image" Target="../media/image50.jpeg"/><Relationship Id="rId5" Type="http://schemas.openxmlformats.org/officeDocument/2006/relationships/image" Target="../media/image51.jpeg"/><Relationship Id="rId6" Type="http://schemas.openxmlformats.org/officeDocument/2006/relationships/image" Target="../media/image52.png"/><Relationship Id="rId1" Type="http://schemas.openxmlformats.org/officeDocument/2006/relationships/slideLayout" Target="../slideLayouts/slideLayout8.xml"/><Relationship Id="rId2" Type="http://schemas.openxmlformats.org/officeDocument/2006/relationships/notesSlide" Target="../notesSlides/notesSlide10.xml"/></Relationships>
</file>

<file path=ppt/slides/_rels/slide45.xml.rels><?xml version="1.0" encoding="UTF-8" standalone="yes"?>
<Relationships xmlns="http://schemas.openxmlformats.org/package/2006/relationships"><Relationship Id="rId3" Type="http://schemas.openxmlformats.org/officeDocument/2006/relationships/image" Target="../media/image53.emf"/><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image" Target="../media/image56.emf"/><Relationship Id="rId1" Type="http://schemas.openxmlformats.org/officeDocument/2006/relationships/slideLayout" Target="../slideLayouts/slideLayout8.xml"/><Relationship Id="rId2" Type="http://schemas.openxmlformats.org/officeDocument/2006/relationships/notesSlide" Target="../notesSlides/notesSlide11.xml"/></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jpeg"/><Relationship Id="rId1" Type="http://schemas.openxmlformats.org/officeDocument/2006/relationships/slideLayout" Target="../slideLayouts/slideLayout8.xml"/><Relationship Id="rId2" Type="http://schemas.openxmlformats.org/officeDocument/2006/relationships/notesSlide" Target="../notesSlides/notesSlide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61.em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62.em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33.png"/><Relationship Id="rId1" Type="http://schemas.microsoft.com/office/2007/relationships/media" Target="file://localhost/Users/hugh/Desktop/Feedback_Andy_s_Students_Hi_res-1.m4v" TargetMode="External"/><Relationship Id="rId2" Type="http://schemas.openxmlformats.org/officeDocument/2006/relationships/video" Target="file://localhost/Users/hugh/Desktop/Feedback_Andy_s_Students_Hi_res-1.m4v"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map.mathshell.org/" TargetMode="External"/><Relationship Id="rId4" Type="http://schemas.openxmlformats.org/officeDocument/2006/relationships/image" Target="../media/image64.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60.xml.rels><?xml version="1.0" encoding="UTF-8" standalone="yes"?>
<Relationships xmlns="http://schemas.openxmlformats.org/package/2006/relationships"><Relationship Id="rId11" Type="http://schemas.openxmlformats.org/officeDocument/2006/relationships/image" Target="../media/image72.jpeg"/><Relationship Id="rId12" Type="http://schemas.microsoft.com/office/2007/relationships/hdphoto" Target="../media/hdphoto4.wdp"/><Relationship Id="rId13" Type="http://schemas.openxmlformats.org/officeDocument/2006/relationships/image" Target="../media/image73.png"/><Relationship Id="rId14" Type="http://schemas.openxmlformats.org/officeDocument/2006/relationships/image" Target="../media/image74.jpeg"/><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65.jpeg"/><Relationship Id="rId4" Type="http://schemas.openxmlformats.org/officeDocument/2006/relationships/image" Target="../media/image66.png"/><Relationship Id="rId5" Type="http://schemas.openxmlformats.org/officeDocument/2006/relationships/image" Target="../media/image67.jpeg"/><Relationship Id="rId6" Type="http://schemas.openxmlformats.org/officeDocument/2006/relationships/image" Target="../media/image68.png"/><Relationship Id="rId7" Type="http://schemas.openxmlformats.org/officeDocument/2006/relationships/image" Target="../media/image69.jpeg"/><Relationship Id="rId8" Type="http://schemas.openxmlformats.org/officeDocument/2006/relationships/image" Target="../media/image70.jpeg"/><Relationship Id="rId9" Type="http://schemas.openxmlformats.org/officeDocument/2006/relationships/image" Target="../media/image71.jpeg"/><Relationship Id="rId10" Type="http://schemas.microsoft.com/office/2007/relationships/hdphoto" Target="../media/hdphoto3.wdp"/></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75.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75.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7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8.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77.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78.tiff"/></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79.png"/></Relationships>
</file>

<file path=ppt/slides/_rels/slide74.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1.png"/><Relationship Id="rId5" Type="http://schemas.openxmlformats.org/officeDocument/2006/relationships/image" Target="../media/image82.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83.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84.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85.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86.gif"/></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8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88.gif"/></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89.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90.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86.xml.rels><?xml version="1.0" encoding="UTF-8" standalone="yes"?>
<Relationships xmlns="http://schemas.openxmlformats.org/package/2006/relationships"><Relationship Id="rId3" Type="http://schemas.openxmlformats.org/officeDocument/2006/relationships/image" Target="../media/image91.jpeg"/><Relationship Id="rId4" Type="http://schemas.microsoft.com/office/2007/relationships/hdphoto" Target="../media/hdphoto5.wdp"/><Relationship Id="rId5" Type="http://schemas.openxmlformats.org/officeDocument/2006/relationships/image" Target="../media/image92.emf"/><Relationship Id="rId6" Type="http://schemas.openxmlformats.org/officeDocument/2006/relationships/image" Target="../media/image93.emf"/><Relationship Id="rId7" Type="http://schemas.openxmlformats.org/officeDocument/2006/relationships/image" Target="../media/image94.jpeg"/><Relationship Id="rId8" Type="http://schemas.microsoft.com/office/2007/relationships/hdphoto" Target="../media/hdphoto6.wdp"/><Relationship Id="rId9" Type="http://schemas.openxmlformats.org/officeDocument/2006/relationships/image" Target="../media/image95.emf"/><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g"/></Relationships>
</file>

<file path=ppt/slides/_rels/slide90.xml.rels><?xml version="1.0" encoding="UTF-8" standalone="yes"?>
<Relationships xmlns="http://schemas.openxmlformats.org/package/2006/relationships"><Relationship Id="rId3" Type="http://schemas.openxmlformats.org/officeDocument/2006/relationships/image" Target="../media/image96.png"/><Relationship Id="rId4" Type="http://schemas.openxmlformats.org/officeDocument/2006/relationships/image" Target="../media/image97.png"/><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98.emf"/></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99.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00.emf"/></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1.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0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hape 15"/>
          <p:cNvSpPr>
            <a:spLocks noGrp="1"/>
          </p:cNvSpPr>
          <p:nvPr>
            <p:ph type="body" idx="1"/>
          </p:nvPr>
        </p:nvSpPr>
        <p:spPr>
          <a:xfrm>
            <a:off x="457199" y="2070100"/>
            <a:ext cx="8115473" cy="4064000"/>
          </a:xfrm>
          <a:prstGeom prst="rect">
            <a:avLst/>
          </a:prstGeom>
        </p:spPr>
        <p:txBody>
          <a:bodyPr>
            <a:normAutofit/>
          </a:bodyPr>
          <a:lstStyle/>
          <a:p>
            <a:pPr marL="0" marR="32511" indent="0" defTabSz="365760">
              <a:spcBef>
                <a:spcPts val="600"/>
              </a:spcBef>
              <a:buNone/>
              <a:defRPr sz="1800" b="0">
                <a:solidFill>
                  <a:srgbClr val="000000"/>
                </a:solidFill>
                <a:uFillTx/>
              </a:defRPr>
            </a:pPr>
            <a:r>
              <a:rPr lang="en-GB" sz="2800" b="1" dirty="0" smtClean="0">
                <a:solidFill>
                  <a:schemeClr val="bg1"/>
                </a:solidFill>
                <a:latin typeface="+mj-lt"/>
              </a:rPr>
              <a:t>The Shell Centre for Mathematical Education</a:t>
            </a:r>
          </a:p>
          <a:p>
            <a:pPr marL="0" marR="32511" indent="0" defTabSz="365760">
              <a:spcBef>
                <a:spcPts val="600"/>
              </a:spcBef>
              <a:buNone/>
              <a:defRPr sz="1800" b="0">
                <a:solidFill>
                  <a:srgbClr val="000000"/>
                </a:solidFill>
                <a:uFillTx/>
              </a:defRPr>
            </a:pPr>
            <a:r>
              <a:rPr lang="en-GB" sz="2800" b="1" dirty="0" smtClean="0">
                <a:solidFill>
                  <a:schemeClr val="bg1"/>
                </a:solidFill>
                <a:latin typeface="+mj-lt"/>
              </a:rPr>
              <a:t>- the story so far</a:t>
            </a:r>
            <a:endParaRPr lang="en-GB" sz="2800" b="1" dirty="0">
              <a:solidFill>
                <a:schemeClr val="bg1"/>
              </a:solidFill>
              <a:latin typeface="+mj-lt"/>
            </a:endParaRPr>
          </a:p>
          <a:p>
            <a:pPr marR="32511" lvl="0" defTabSz="365760">
              <a:spcBef>
                <a:spcPts val="600"/>
              </a:spcBef>
              <a:defRPr sz="1800" b="0">
                <a:solidFill>
                  <a:srgbClr val="000000"/>
                </a:solidFill>
                <a:uFillTx/>
              </a:defRPr>
            </a:pPr>
            <a:endParaRPr sz="2560" b="1" dirty="0">
              <a:solidFill>
                <a:srgbClr val="FFFFFF"/>
              </a:solidFill>
              <a:uFill>
                <a:solidFill>
                  <a:srgbClr val="FFFFFF"/>
                </a:solidFill>
              </a:uFill>
              <a:latin typeface="+mj-lt"/>
            </a:endParaRPr>
          </a:p>
          <a:p>
            <a:pPr marL="0" marR="32511" lvl="0" indent="0" defTabSz="365760">
              <a:spcBef>
                <a:spcPts val="600"/>
              </a:spcBef>
              <a:buNone/>
              <a:defRPr sz="1800" b="0">
                <a:solidFill>
                  <a:srgbClr val="000000"/>
                </a:solidFill>
                <a:uFillTx/>
              </a:defRPr>
            </a:pPr>
            <a:endParaRPr lang="en-GB" sz="2560" b="0" dirty="0" smtClean="0">
              <a:solidFill>
                <a:srgbClr val="FFFFFF"/>
              </a:solidFill>
              <a:uFill>
                <a:solidFill>
                  <a:srgbClr val="FFFFFF"/>
                </a:solidFill>
              </a:uFill>
              <a:latin typeface="+mj-lt"/>
            </a:endParaRPr>
          </a:p>
          <a:p>
            <a:pPr marL="0" marR="32511" lvl="0" indent="0" defTabSz="365760">
              <a:spcBef>
                <a:spcPts val="600"/>
              </a:spcBef>
              <a:buNone/>
              <a:defRPr sz="1800" b="0">
                <a:solidFill>
                  <a:srgbClr val="000000"/>
                </a:solidFill>
                <a:uFillTx/>
              </a:defRPr>
            </a:pPr>
            <a:r>
              <a:rPr lang="en-GB" sz="2560" b="0" dirty="0" smtClean="0">
                <a:solidFill>
                  <a:srgbClr val="FFFFFF"/>
                </a:solidFill>
                <a:uFill>
                  <a:solidFill>
                    <a:srgbClr val="FFFFFF"/>
                  </a:solidFill>
                </a:uFill>
                <a:latin typeface="+mj-lt"/>
              </a:rPr>
              <a:t>Hugh Burkhardt</a:t>
            </a:r>
          </a:p>
          <a:p>
            <a:pPr marR="32511" lvl="0" defTabSz="365760">
              <a:spcBef>
                <a:spcPts val="600"/>
              </a:spcBef>
              <a:defRPr sz="1800" b="0">
                <a:solidFill>
                  <a:srgbClr val="000000"/>
                </a:solidFill>
                <a:uFillTx/>
              </a:defRPr>
            </a:pPr>
            <a:endParaRPr lang="en-GB" sz="2240" b="0" dirty="0" smtClean="0">
              <a:solidFill>
                <a:srgbClr val="FFFFFF"/>
              </a:solidFill>
              <a:uFill>
                <a:solidFill>
                  <a:srgbClr val="FFFFFF"/>
                </a:solidFill>
              </a:uFill>
              <a:latin typeface="+mj-lt"/>
            </a:endParaRPr>
          </a:p>
          <a:p>
            <a:pPr marR="32511" lvl="0" defTabSz="365760">
              <a:spcBef>
                <a:spcPts val="600"/>
              </a:spcBef>
              <a:defRPr sz="1800" b="0">
                <a:solidFill>
                  <a:srgbClr val="000000"/>
                </a:solidFill>
                <a:uFillTx/>
              </a:defRPr>
            </a:pPr>
            <a:endParaRPr sz="2240" b="0" dirty="0">
              <a:solidFill>
                <a:srgbClr val="FFFFFF"/>
              </a:solidFill>
              <a:uFill>
                <a:solidFill>
                  <a:srgbClr val="FFFFFF"/>
                </a:solidFill>
              </a:uFill>
              <a:latin typeface="+mj-lt"/>
            </a:endParaRPr>
          </a:p>
          <a:p>
            <a:pPr marL="0" marR="0" lvl="0" indent="0" defTabSz="365760">
              <a:spcBef>
                <a:spcPts val="0"/>
              </a:spcBef>
              <a:buNone/>
              <a:defRPr sz="1800" b="0">
                <a:solidFill>
                  <a:srgbClr val="000000"/>
                </a:solidFill>
                <a:uFillTx/>
              </a:defRPr>
            </a:pPr>
            <a:r>
              <a:rPr lang="en-GB" sz="2560" b="0" dirty="0" smtClean="0">
                <a:solidFill>
                  <a:schemeClr val="bg1"/>
                </a:solidFill>
                <a:latin typeface="+mj-lt"/>
              </a:rPr>
              <a:t>Shell Centre Jubilee Conference</a:t>
            </a:r>
            <a:br>
              <a:rPr lang="en-GB" sz="2560" b="0" dirty="0" smtClean="0">
                <a:solidFill>
                  <a:schemeClr val="bg1"/>
                </a:solidFill>
                <a:latin typeface="+mj-lt"/>
              </a:rPr>
            </a:br>
            <a:r>
              <a:rPr lang="en-GB" sz="2560" b="0" dirty="0" smtClean="0">
                <a:solidFill>
                  <a:schemeClr val="bg1"/>
                </a:solidFill>
                <a:latin typeface="+mj-lt"/>
              </a:rPr>
              <a:t>September 2017</a:t>
            </a:r>
            <a:endParaRPr sz="2560" b="0" dirty="0">
              <a:solidFill>
                <a:schemeClr val="bg1"/>
              </a:solidFill>
              <a:latin typeface="+mj-lt"/>
            </a:endParaRPr>
          </a:p>
        </p:txBody>
      </p:sp>
    </p:spTree>
    <p:extLst>
      <p:ext uri="{BB962C8B-B14F-4D97-AF65-F5344CB8AC3E}">
        <p14:creationId xmlns:p14="http://schemas.microsoft.com/office/powerpoint/2010/main" val="6201733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Computers and design - ITMA</a:t>
            </a:r>
            <a:endParaRPr lang="en-US" dirty="0"/>
          </a:p>
        </p:txBody>
      </p:sp>
      <p:sp>
        <p:nvSpPr>
          <p:cNvPr id="3" name="Content Placeholder 2"/>
          <p:cNvSpPr>
            <a:spLocks noGrp="1"/>
          </p:cNvSpPr>
          <p:nvPr>
            <p:ph sz="half" idx="1"/>
          </p:nvPr>
        </p:nvSpPr>
        <p:spPr>
          <a:xfrm>
            <a:off x="457200" y="1347968"/>
            <a:ext cx="4038600" cy="5466679"/>
          </a:xfrm>
        </p:spPr>
        <p:txBody>
          <a:bodyPr>
            <a:normAutofit/>
          </a:bodyPr>
          <a:lstStyle/>
          <a:p>
            <a:pPr marL="0" indent="0" algn="ctr">
              <a:buNone/>
            </a:pPr>
            <a:endParaRPr lang="en-US" dirty="0"/>
          </a:p>
          <a:p>
            <a:endParaRPr lang="en-US" dirty="0" smtClean="0"/>
          </a:p>
          <a:p>
            <a:endParaRPr lang="en-US" dirty="0"/>
          </a:p>
          <a:p>
            <a:endParaRPr lang="en-US" dirty="0" smtClean="0"/>
          </a:p>
          <a:p>
            <a:endParaRPr lang="en-US" dirty="0"/>
          </a:p>
          <a:p>
            <a:endParaRPr lang="en-US" dirty="0" smtClean="0"/>
          </a:p>
          <a:p>
            <a:endParaRPr lang="en-US" dirty="0"/>
          </a:p>
          <a:p>
            <a:pPr marL="0" indent="0" algn="ctr">
              <a:buNone/>
            </a:pPr>
            <a:endParaRPr lang="en-US" dirty="0"/>
          </a:p>
          <a:p>
            <a:pPr marL="0" indent="0" algn="ctr">
              <a:buNone/>
            </a:pPr>
            <a:r>
              <a:rPr lang="en-US" dirty="0" smtClean="0"/>
              <a:t>Rosemary Fraser</a:t>
            </a:r>
            <a:endParaRPr lang="en-US" dirty="0"/>
          </a:p>
        </p:txBody>
      </p:sp>
      <p:sp>
        <p:nvSpPr>
          <p:cNvPr id="4" name="Content Placeholder 3"/>
          <p:cNvSpPr>
            <a:spLocks noGrp="1"/>
          </p:cNvSpPr>
          <p:nvPr>
            <p:ph sz="half" idx="2"/>
          </p:nvPr>
        </p:nvSpPr>
        <p:spPr>
          <a:xfrm>
            <a:off x="4648200" y="1347968"/>
            <a:ext cx="4038600" cy="5254644"/>
          </a:xfrm>
        </p:spPr>
        <p:txBody>
          <a:bodyPr>
            <a:normAutofit/>
          </a:bodyPr>
          <a:lstStyle/>
          <a:p>
            <a:pPr marL="0" indent="0" algn="ctr">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smtClean="0"/>
          </a:p>
          <a:p>
            <a:pPr marL="0" indent="0">
              <a:buNone/>
            </a:pPr>
            <a:endParaRPr lang="en-US" dirty="0"/>
          </a:p>
          <a:p>
            <a:pPr marL="0" indent="0">
              <a:buNone/>
            </a:pPr>
            <a:endParaRPr lang="en-US" dirty="0"/>
          </a:p>
          <a:p>
            <a:pPr marL="0" indent="0" algn="ctr">
              <a:buNone/>
            </a:pPr>
            <a:r>
              <a:rPr lang="en-US" dirty="0" smtClean="0"/>
              <a:t>Richard Phillips</a:t>
            </a:r>
            <a:endParaRPr lang="en-US" dirty="0"/>
          </a:p>
        </p:txBody>
      </p:sp>
      <p:pic>
        <p:nvPicPr>
          <p:cNvPr id="5" name="Picture 4"/>
          <p:cNvPicPr>
            <a:picLocks noChangeAspect="1"/>
          </p:cNvPicPr>
          <p:nvPr/>
        </p:nvPicPr>
        <p:blipFill>
          <a:blip r:embed="rId2"/>
          <a:stretch>
            <a:fillRect/>
          </a:stretch>
        </p:blipFill>
        <p:spPr>
          <a:xfrm>
            <a:off x="435569" y="1457959"/>
            <a:ext cx="4060231" cy="3411336"/>
          </a:xfrm>
          <a:prstGeom prst="rect">
            <a:avLst/>
          </a:prstGeom>
        </p:spPr>
      </p:pic>
      <p:pic>
        <p:nvPicPr>
          <p:cNvPr id="6" name="Picture 5"/>
          <p:cNvPicPr/>
          <p:nvPr/>
        </p:nvPicPr>
        <p:blipFill>
          <a:blip r:embed="rId3">
            <a:extLst>
              <a:ext uri="{28A0092B-C50C-407E-A947-70E740481C1C}">
                <a14:useLocalDpi xmlns:a14="http://schemas.microsoft.com/office/drawing/2010/main"/>
              </a:ext>
            </a:extLst>
          </a:blip>
          <a:stretch>
            <a:fillRect/>
          </a:stretch>
        </p:blipFill>
        <p:spPr>
          <a:xfrm>
            <a:off x="4648200" y="1457959"/>
            <a:ext cx="3897086" cy="3411335"/>
          </a:xfrm>
          <a:prstGeom prst="rect">
            <a:avLst/>
          </a:prstGeom>
        </p:spPr>
      </p:pic>
    </p:spTree>
    <p:extLst>
      <p:ext uri="{BB962C8B-B14F-4D97-AF65-F5344CB8AC3E}">
        <p14:creationId xmlns:p14="http://schemas.microsoft.com/office/powerpoint/2010/main" val="1059236155"/>
      </p:ext>
    </p:extLst>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Are etudes as effective as traditional exercises at developing students’ procedural fluency or not?</a:t>
            </a:r>
          </a:p>
        </p:txBody>
      </p:sp>
      <p:sp>
        <p:nvSpPr>
          <p:cNvPr id="3" name="Content Placeholder 2"/>
          <p:cNvSpPr>
            <a:spLocks noGrp="1"/>
          </p:cNvSpPr>
          <p:nvPr>
            <p:ph idx="1"/>
          </p:nvPr>
        </p:nvSpPr>
        <p:spPr/>
        <p:txBody>
          <a:bodyPr>
            <a:normAutofit/>
          </a:bodyPr>
          <a:lstStyle/>
          <a:p>
            <a:r>
              <a:rPr lang="en-US" b="0" dirty="0" smtClean="0"/>
              <a:t>Three </a:t>
            </a:r>
            <a:r>
              <a:rPr lang="en-US" b="0" dirty="0"/>
              <a:t>quasi-experimental studies across different topic areas.</a:t>
            </a:r>
          </a:p>
          <a:p>
            <a:r>
              <a:rPr lang="en-US" b="0" dirty="0" smtClean="0"/>
              <a:t>Pairs of “parallel</a:t>
            </a:r>
            <a:r>
              <a:rPr lang="en-US" b="0" dirty="0"/>
              <a:t>” classes, generally the same teacher across one lesson:</a:t>
            </a:r>
          </a:p>
          <a:p>
            <a:pPr lvl="1"/>
            <a:r>
              <a:rPr lang="en-US" b="0" dirty="0"/>
              <a:t>Control group: complete as many short traditional exercises as possible</a:t>
            </a:r>
          </a:p>
          <a:p>
            <a:pPr lvl="1"/>
            <a:r>
              <a:rPr lang="en-US" b="0" dirty="0"/>
              <a:t>Intervention group: tackle a mathematical etude on the same content</a:t>
            </a:r>
          </a:p>
          <a:p>
            <a:r>
              <a:rPr lang="en-US" b="0" dirty="0" smtClean="0"/>
              <a:t>Pre- </a:t>
            </a:r>
            <a:r>
              <a:rPr lang="en-US" b="0" dirty="0"/>
              <a:t>and post- tests administered at the beginning and end of the lesson. </a:t>
            </a:r>
          </a:p>
          <a:p>
            <a:endParaRPr lang="en-US" b="0" dirty="0"/>
          </a:p>
        </p:txBody>
      </p:sp>
    </p:spTree>
    <p:extLst>
      <p:ext uri="{BB962C8B-B14F-4D97-AF65-F5344CB8AC3E}">
        <p14:creationId xmlns:p14="http://schemas.microsoft.com/office/powerpoint/2010/main" val="2333990047"/>
      </p:ext>
    </p:extLst>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49400" y="63500"/>
            <a:ext cx="6045200" cy="6731000"/>
          </a:xfrm>
          <a:prstGeom prst="rect">
            <a:avLst/>
          </a:prstGeom>
          <a:ln w="12700" cmpd="sng">
            <a:solidFill>
              <a:srgbClr val="000000"/>
            </a:solidFill>
          </a:ln>
        </p:spPr>
      </p:pic>
    </p:spTree>
    <p:extLst>
      <p:ext uri="{BB962C8B-B14F-4D97-AF65-F5344CB8AC3E}">
        <p14:creationId xmlns:p14="http://schemas.microsoft.com/office/powerpoint/2010/main" val="20098220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13567" y="27384"/>
            <a:ext cx="4496713" cy="6858000"/>
          </a:xfrm>
          <a:prstGeom prst="rect">
            <a:avLst/>
          </a:prstGeom>
          <a:ln w="12700" cmpd="sng">
            <a:solidFill>
              <a:schemeClr val="bg1"/>
            </a:solidFill>
          </a:ln>
        </p:spPr>
      </p:pic>
      <p:pic>
        <p:nvPicPr>
          <p:cNvPr id="3" name="Picture 2"/>
          <p:cNvPicPr>
            <a:picLocks noChangeAspect="1"/>
          </p:cNvPicPr>
          <p:nvPr/>
        </p:nvPicPr>
        <p:blipFill>
          <a:blip r:embed="rId3"/>
          <a:stretch>
            <a:fillRect/>
          </a:stretch>
        </p:blipFill>
        <p:spPr>
          <a:xfrm>
            <a:off x="107504" y="18804"/>
            <a:ext cx="4100763" cy="6858000"/>
          </a:xfrm>
          <a:prstGeom prst="rect">
            <a:avLst/>
          </a:prstGeom>
          <a:ln w="12700" cmpd="sng">
            <a:solidFill>
              <a:schemeClr val="bg1"/>
            </a:solidFill>
          </a:ln>
        </p:spPr>
      </p:pic>
      <p:cxnSp>
        <p:nvCxnSpPr>
          <p:cNvPr id="5" name="Straight Connector 4"/>
          <p:cNvCxnSpPr/>
          <p:nvPr/>
        </p:nvCxnSpPr>
        <p:spPr>
          <a:xfrm>
            <a:off x="4499992" y="0"/>
            <a:ext cx="0" cy="68580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895881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260600" y="0"/>
            <a:ext cx="4614454" cy="6858000"/>
          </a:xfrm>
          <a:prstGeom prst="rect">
            <a:avLst/>
          </a:prstGeom>
          <a:ln w="12700" cmpd="sng">
            <a:solidFill>
              <a:srgbClr val="000000"/>
            </a:solidFill>
          </a:ln>
        </p:spPr>
      </p:pic>
    </p:spTree>
    <p:extLst>
      <p:ext uri="{BB962C8B-B14F-4D97-AF65-F5344CB8AC3E}">
        <p14:creationId xmlns:p14="http://schemas.microsoft.com/office/powerpoint/2010/main" val="215335232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p:cNvSpPr txBox="1">
            <a:spLocks/>
          </p:cNvSpPr>
          <p:nvPr/>
        </p:nvSpPr>
        <p:spPr>
          <a:xfrm>
            <a:off x="107504" y="404664"/>
            <a:ext cx="8928992" cy="571381"/>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GB" sz="2900" b="1" dirty="0">
                <a:solidFill>
                  <a:srgbClr val="9D0000"/>
                </a:solidFill>
                <a:latin typeface="+mj-lt"/>
                <a:ea typeface="+mj-ea"/>
                <a:cs typeface="+mj-cs"/>
              </a:rPr>
              <a:t>Results</a:t>
            </a:r>
          </a:p>
        </p:txBody>
      </p:sp>
      <p:graphicFrame>
        <p:nvGraphicFramePr>
          <p:cNvPr id="7" name="Table 6"/>
          <p:cNvGraphicFramePr>
            <a:graphicFrameLocks noGrp="1"/>
          </p:cNvGraphicFramePr>
          <p:nvPr>
            <p:extLst>
              <p:ext uri="{D42A27DB-BD31-4B8C-83A1-F6EECF244321}">
                <p14:modId xmlns:p14="http://schemas.microsoft.com/office/powerpoint/2010/main" val="3263270913"/>
              </p:ext>
            </p:extLst>
          </p:nvPr>
        </p:nvGraphicFramePr>
        <p:xfrm>
          <a:off x="611560" y="1047963"/>
          <a:ext cx="7920880" cy="2026919"/>
        </p:xfrm>
        <a:graphic>
          <a:graphicData uri="http://schemas.openxmlformats.org/drawingml/2006/table">
            <a:tbl>
              <a:tblPr firstRow="1" bandRow="1">
                <a:tableStyleId>{5C22544A-7EE6-4342-B048-85BDC9FD1C3A}</a:tableStyleId>
              </a:tblPr>
              <a:tblGrid>
                <a:gridCol w="1152126"/>
                <a:gridCol w="1656184"/>
                <a:gridCol w="1944218"/>
                <a:gridCol w="2016222"/>
                <a:gridCol w="1152130"/>
              </a:tblGrid>
              <a:tr h="370840">
                <a:tc>
                  <a:txBody>
                    <a:bodyPr/>
                    <a:lstStyle/>
                    <a:p>
                      <a:endParaRPr lang="en-US" dirty="0"/>
                    </a:p>
                  </a:txBody>
                  <a:tcPr/>
                </a:tc>
                <a:tc>
                  <a:txBody>
                    <a:bodyPr/>
                    <a:lstStyle/>
                    <a:p>
                      <a:pPr algn="ctr"/>
                      <a:r>
                        <a:rPr lang="en-US" dirty="0" smtClean="0"/>
                        <a:t>Study 1</a:t>
                      </a:r>
                    </a:p>
                    <a:p>
                      <a:pPr algn="ctr"/>
                      <a:r>
                        <a:rPr lang="en-US" dirty="0" smtClean="0"/>
                        <a:t>Expression Polygons</a:t>
                      </a:r>
                      <a:endParaRPr lang="en-US" dirty="0"/>
                    </a:p>
                  </a:txBody>
                  <a:tcPr/>
                </a:tc>
                <a:tc>
                  <a:txBody>
                    <a:bodyPr/>
                    <a:lstStyle/>
                    <a:p>
                      <a:pPr algn="ctr"/>
                      <a:r>
                        <a:rPr lang="en-US" dirty="0" smtClean="0"/>
                        <a:t>Study 2</a:t>
                      </a:r>
                    </a:p>
                    <a:p>
                      <a:pPr algn="ctr"/>
                      <a:r>
                        <a:rPr lang="en-US" dirty="0" smtClean="0"/>
                        <a:t>Devising</a:t>
                      </a:r>
                      <a:r>
                        <a:rPr lang="en-US" baseline="0" dirty="0" smtClean="0"/>
                        <a:t> Equations</a:t>
                      </a:r>
                      <a:endParaRPr lang="en-US" dirty="0"/>
                    </a:p>
                  </a:txBody>
                  <a:tcPr/>
                </a:tc>
                <a:tc>
                  <a:txBody>
                    <a:bodyPr/>
                    <a:lstStyle/>
                    <a:p>
                      <a:pPr algn="ctr"/>
                      <a:r>
                        <a:rPr lang="en-US" dirty="0" smtClean="0"/>
                        <a:t>Study</a:t>
                      </a:r>
                      <a:r>
                        <a:rPr lang="en-US" baseline="0" dirty="0" smtClean="0"/>
                        <a:t> 3</a:t>
                      </a:r>
                    </a:p>
                    <a:p>
                      <a:pPr algn="ctr"/>
                      <a:endParaRPr lang="en-US" sz="600" baseline="0" dirty="0" smtClean="0"/>
                    </a:p>
                    <a:p>
                      <a:pPr algn="ctr"/>
                      <a:r>
                        <a:rPr lang="en-US" baseline="0" dirty="0" smtClean="0"/>
                        <a:t>Enlargements</a:t>
                      </a:r>
                      <a:endParaRPr lang="en-US" dirty="0"/>
                    </a:p>
                  </a:txBody>
                  <a:tcPr/>
                </a:tc>
                <a:tc>
                  <a:txBody>
                    <a:bodyPr/>
                    <a:lstStyle/>
                    <a:p>
                      <a:pPr algn="ctr"/>
                      <a:r>
                        <a:rPr lang="en-US" dirty="0" smtClean="0"/>
                        <a:t>Total</a:t>
                      </a:r>
                      <a:endParaRPr lang="en-US" dirty="0"/>
                    </a:p>
                  </a:txBody>
                  <a:tcPr anchor="ctr"/>
                </a:tc>
              </a:tr>
              <a:tr h="370840">
                <a:tc>
                  <a:txBody>
                    <a:bodyPr/>
                    <a:lstStyle/>
                    <a:p>
                      <a:pPr algn="ctr"/>
                      <a:r>
                        <a:rPr lang="en-US" i="1" dirty="0" smtClean="0"/>
                        <a:t>N</a:t>
                      </a:r>
                      <a:endParaRPr lang="en-US" i="1" dirty="0"/>
                    </a:p>
                  </a:txBody>
                  <a:tcPr/>
                </a:tc>
                <a:tc>
                  <a:txBody>
                    <a:bodyPr/>
                    <a:lstStyle/>
                    <a:p>
                      <a:pPr algn="ctr"/>
                      <a:r>
                        <a:rPr lang="en-US" dirty="0" smtClean="0"/>
                        <a:t>193</a:t>
                      </a:r>
                      <a:endParaRPr lang="en-US" dirty="0"/>
                    </a:p>
                  </a:txBody>
                  <a:tcPr anchor="ctr"/>
                </a:tc>
                <a:tc>
                  <a:txBody>
                    <a:bodyPr/>
                    <a:lstStyle/>
                    <a:p>
                      <a:pPr algn="ctr"/>
                      <a:r>
                        <a:rPr lang="en-US" dirty="0" smtClean="0"/>
                        <a:t>194</a:t>
                      </a:r>
                      <a:endParaRPr lang="en-US" dirty="0"/>
                    </a:p>
                  </a:txBody>
                  <a:tcPr anchor="ctr"/>
                </a:tc>
                <a:tc>
                  <a:txBody>
                    <a:bodyPr/>
                    <a:lstStyle/>
                    <a:p>
                      <a:pPr algn="ctr"/>
                      <a:r>
                        <a:rPr lang="en-US" dirty="0" smtClean="0"/>
                        <a:t>141</a:t>
                      </a:r>
                      <a:endParaRPr lang="en-US" dirty="0"/>
                    </a:p>
                  </a:txBody>
                  <a:tcPr anchor="ctr"/>
                </a:tc>
                <a:tc>
                  <a:txBody>
                    <a:bodyPr/>
                    <a:lstStyle/>
                    <a:p>
                      <a:pPr algn="ctr"/>
                      <a:r>
                        <a:rPr lang="en-US" dirty="0" smtClean="0"/>
                        <a:t>528</a:t>
                      </a:r>
                      <a:endParaRPr lang="en-US" dirty="0"/>
                    </a:p>
                  </a:txBody>
                  <a:tcPr/>
                </a:tc>
              </a:tr>
              <a:tr h="370840">
                <a:tc>
                  <a:txBody>
                    <a:bodyPr/>
                    <a:lstStyle/>
                    <a:p>
                      <a:pPr algn="ctr"/>
                      <a:r>
                        <a:rPr lang="en-US" dirty="0" smtClean="0"/>
                        <a:t>Ages</a:t>
                      </a:r>
                      <a:endParaRPr lang="en-US" dirty="0"/>
                    </a:p>
                  </a:txBody>
                  <a:tcPr/>
                </a:tc>
                <a:tc>
                  <a:txBody>
                    <a:bodyPr/>
                    <a:lstStyle/>
                    <a:p>
                      <a:pPr algn="ctr"/>
                      <a:r>
                        <a:rPr lang="en-US" dirty="0" smtClean="0"/>
                        <a:t>12-14</a:t>
                      </a:r>
                      <a:endParaRPr lang="en-US" dirty="0"/>
                    </a:p>
                  </a:txBody>
                  <a:tcPr anchor="ctr"/>
                </a:tc>
                <a:tc>
                  <a:txBody>
                    <a:bodyPr/>
                    <a:lstStyle/>
                    <a:p>
                      <a:pPr algn="ctr"/>
                      <a:r>
                        <a:rPr lang="en-US" dirty="0" smtClean="0"/>
                        <a:t>12-14</a:t>
                      </a:r>
                      <a:endParaRPr lang="en-US" dirty="0"/>
                    </a:p>
                  </a:txBody>
                  <a:tcPr anchor="ctr"/>
                </a:tc>
                <a:tc>
                  <a:txBody>
                    <a:bodyPr/>
                    <a:lstStyle/>
                    <a:p>
                      <a:pPr algn="ctr"/>
                      <a:r>
                        <a:rPr lang="en-US" dirty="0" smtClean="0"/>
                        <a:t>13-15</a:t>
                      </a:r>
                      <a:endParaRPr lang="en-US" dirty="0"/>
                    </a:p>
                  </a:txBody>
                  <a:tcPr anchor="ctr"/>
                </a:tc>
                <a:tc>
                  <a:txBody>
                    <a:bodyPr/>
                    <a:lstStyle/>
                    <a:p>
                      <a:pPr algn="ctr"/>
                      <a:r>
                        <a:rPr lang="en-US" dirty="0" smtClean="0"/>
                        <a:t>12-15</a:t>
                      </a:r>
                      <a:endParaRPr lang="en-US" dirty="0"/>
                    </a:p>
                  </a:txBody>
                  <a:tcPr/>
                </a:tc>
              </a:tr>
              <a:tr h="370840">
                <a:tc>
                  <a:txBody>
                    <a:bodyPr/>
                    <a:lstStyle/>
                    <a:p>
                      <a:pPr algn="ctr"/>
                      <a:r>
                        <a:rPr lang="en-US" dirty="0" smtClean="0"/>
                        <a:t>Schools</a:t>
                      </a:r>
                      <a:endParaRPr lang="en-US" dirty="0"/>
                    </a:p>
                  </a:txBody>
                  <a:tcPr/>
                </a:tc>
                <a:tc>
                  <a:txBody>
                    <a:bodyPr/>
                    <a:lstStyle/>
                    <a:p>
                      <a:pPr algn="ctr"/>
                      <a:r>
                        <a:rPr lang="en-US" dirty="0" smtClean="0"/>
                        <a:t>3</a:t>
                      </a:r>
                      <a:endParaRPr lang="en-US" dirty="0"/>
                    </a:p>
                  </a:txBody>
                  <a:tcPr anchor="ctr"/>
                </a:tc>
                <a:tc>
                  <a:txBody>
                    <a:bodyPr/>
                    <a:lstStyle/>
                    <a:p>
                      <a:pPr algn="ctr"/>
                      <a:r>
                        <a:rPr lang="en-US" dirty="0" smtClean="0"/>
                        <a:t>5</a:t>
                      </a:r>
                      <a:endParaRPr lang="en-US" dirty="0"/>
                    </a:p>
                  </a:txBody>
                  <a:tcPr anchor="ctr"/>
                </a:tc>
                <a:tc>
                  <a:txBody>
                    <a:bodyPr/>
                    <a:lstStyle/>
                    <a:p>
                      <a:pPr algn="ctr"/>
                      <a:r>
                        <a:rPr lang="en-US" dirty="0" smtClean="0"/>
                        <a:t>3</a:t>
                      </a:r>
                      <a:endParaRPr lang="en-US" dirty="0"/>
                    </a:p>
                  </a:txBody>
                  <a:tcPr anchor="ctr"/>
                </a:tc>
                <a:tc>
                  <a:txBody>
                    <a:bodyPr/>
                    <a:lstStyle/>
                    <a:p>
                      <a:pPr algn="ctr"/>
                      <a:r>
                        <a:rPr lang="en-US" dirty="0" smtClean="0"/>
                        <a:t>11</a:t>
                      </a:r>
                      <a:endParaRPr lang="en-US" dirty="0"/>
                    </a:p>
                  </a:txBody>
                  <a:tcPr/>
                </a:tc>
              </a:tr>
            </a:tbl>
          </a:graphicData>
        </a:graphic>
      </p:graphicFrame>
      <p:pic>
        <p:nvPicPr>
          <p:cNvPr id="5" name="Picture 4"/>
          <p:cNvPicPr>
            <a:picLocks noChangeAspect="1"/>
          </p:cNvPicPr>
          <p:nvPr/>
        </p:nvPicPr>
        <p:blipFill>
          <a:blip r:embed="rId2"/>
          <a:stretch>
            <a:fillRect/>
          </a:stretch>
        </p:blipFill>
        <p:spPr>
          <a:xfrm>
            <a:off x="2464678" y="4127465"/>
            <a:ext cx="4214644" cy="1965110"/>
          </a:xfrm>
          <a:prstGeom prst="rect">
            <a:avLst/>
          </a:prstGeom>
        </p:spPr>
      </p:pic>
      <p:sp>
        <p:nvSpPr>
          <p:cNvPr id="2" name="Rectangle 1"/>
          <p:cNvSpPr/>
          <p:nvPr/>
        </p:nvSpPr>
        <p:spPr>
          <a:xfrm>
            <a:off x="267127" y="3339564"/>
            <a:ext cx="7099443" cy="523220"/>
          </a:xfrm>
          <a:prstGeom prst="rect">
            <a:avLst/>
          </a:prstGeom>
        </p:spPr>
        <p:txBody>
          <a:bodyPr wrap="square">
            <a:spAutoFit/>
          </a:bodyPr>
          <a:lstStyle/>
          <a:p>
            <a:pPr marL="457200" indent="-457200">
              <a:buFont typeface="Arial" charset="0"/>
              <a:buChar char="•"/>
            </a:pPr>
            <a:r>
              <a:rPr lang="en-US" sz="2800" dirty="0">
                <a:solidFill>
                  <a:srgbClr val="000090"/>
                </a:solidFill>
              </a:rPr>
              <a:t>Bayesian </a:t>
            </a:r>
            <a:r>
              <a:rPr lang="en-US" sz="2800">
                <a:solidFill>
                  <a:srgbClr val="000090"/>
                </a:solidFill>
              </a:rPr>
              <a:t>a</a:t>
            </a:r>
            <a:r>
              <a:rPr lang="en-US" sz="2800" smtClean="0">
                <a:solidFill>
                  <a:srgbClr val="000090"/>
                </a:solidFill>
              </a:rPr>
              <a:t>nalysis and meta-analysis</a:t>
            </a:r>
            <a:endParaRPr lang="en-US" sz="2800" dirty="0">
              <a:solidFill>
                <a:srgbClr val="000090"/>
              </a:solidFill>
            </a:endParaRPr>
          </a:p>
        </p:txBody>
      </p:sp>
    </p:spTree>
    <p:extLst>
      <p:ext uri="{BB962C8B-B14F-4D97-AF65-F5344CB8AC3E}">
        <p14:creationId xmlns:p14="http://schemas.microsoft.com/office/powerpoint/2010/main" val="3064174399"/>
      </p:ext>
    </p:extLst>
  </p:cSld>
  <p:clrMapOvr>
    <a:masterClrMapping/>
  </p:clrMapOvr>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Are etudes as effective as traditional exercises at developing students’ procedural fluency or not?</a:t>
            </a:r>
          </a:p>
        </p:txBody>
      </p:sp>
      <p:sp>
        <p:nvSpPr>
          <p:cNvPr id="3" name="Content Placeholder 2"/>
          <p:cNvSpPr>
            <a:spLocks noGrp="1"/>
          </p:cNvSpPr>
          <p:nvPr>
            <p:ph idx="1"/>
          </p:nvPr>
        </p:nvSpPr>
        <p:spPr/>
        <p:txBody>
          <a:bodyPr>
            <a:normAutofit/>
          </a:bodyPr>
          <a:lstStyle/>
          <a:p>
            <a:pPr marL="0" indent="0">
              <a:buNone/>
            </a:pPr>
            <a:r>
              <a:rPr lang="en-US" dirty="0" smtClean="0"/>
              <a:t>No difference!</a:t>
            </a:r>
          </a:p>
          <a:p>
            <a:pPr marL="0" indent="0">
              <a:buNone/>
            </a:pPr>
            <a:r>
              <a:rPr lang="en-US" b="0" dirty="0" smtClean="0"/>
              <a:t>Even </a:t>
            </a:r>
            <a:r>
              <a:rPr lang="en-US" b="0" dirty="0"/>
              <a:t>if all you care about is that students develop lots of procedural fluency </a:t>
            </a:r>
            <a:r>
              <a:rPr lang="en-US" b="0" dirty="0" smtClean="0"/>
              <a:t>...</a:t>
            </a:r>
          </a:p>
          <a:p>
            <a:pPr marL="0" indent="0" algn="ctr">
              <a:buNone/>
            </a:pPr>
            <a:r>
              <a:rPr lang="en-US" b="0" dirty="0" smtClean="0"/>
              <a:t>... </a:t>
            </a:r>
            <a:r>
              <a:rPr lang="en-US" b="0" dirty="0"/>
              <a:t>you might as well use etudes!</a:t>
            </a:r>
          </a:p>
          <a:p>
            <a:endParaRPr lang="en-US" b="0" dirty="0" smtClean="0"/>
          </a:p>
          <a:p>
            <a:pPr marL="0" indent="0">
              <a:buNone/>
            </a:pPr>
            <a:r>
              <a:rPr lang="en-US" b="0" dirty="0" smtClean="0"/>
              <a:t>And </a:t>
            </a:r>
            <a:r>
              <a:rPr lang="en-US" b="0" dirty="0"/>
              <a:t>they are likely to have other (harder-to-measure) benefits too:</a:t>
            </a:r>
          </a:p>
          <a:p>
            <a:r>
              <a:rPr lang="en-US" b="0" dirty="0"/>
              <a:t>Creative investigative inquiry</a:t>
            </a:r>
          </a:p>
          <a:p>
            <a:r>
              <a:rPr lang="en-US" b="0" dirty="0"/>
              <a:t>Surprise and </a:t>
            </a:r>
            <a:r>
              <a:rPr lang="en-US" b="0" dirty="0" smtClean="0"/>
              <a:t>delight</a:t>
            </a:r>
            <a:endParaRPr lang="en-US" b="0" dirty="0"/>
          </a:p>
          <a:p>
            <a:r>
              <a:rPr lang="en-US" b="0" dirty="0"/>
              <a:t>Communication</a:t>
            </a:r>
          </a:p>
          <a:p>
            <a:r>
              <a:rPr lang="en-US" b="0" dirty="0"/>
              <a:t>...</a:t>
            </a:r>
          </a:p>
          <a:p>
            <a:endParaRPr lang="en-US" b="0" dirty="0"/>
          </a:p>
        </p:txBody>
      </p:sp>
    </p:spTree>
    <p:extLst>
      <p:ext uri="{BB962C8B-B14F-4D97-AF65-F5344CB8AC3E}">
        <p14:creationId xmlns:p14="http://schemas.microsoft.com/office/powerpoint/2010/main" val="706942397"/>
      </p:ext>
    </p:extLst>
  </p:cSld>
  <p:clrMapOvr>
    <a:masterClrMapping/>
  </p:clrMapOvr>
  <p:timing>
    <p:tnLst>
      <p:par>
        <p:cTn xmlns:p14="http://schemas.microsoft.com/office/powerpoint/2010/mai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Further Work</a:t>
            </a:r>
            <a:endParaRPr lang="en-US" dirty="0"/>
          </a:p>
        </p:txBody>
      </p:sp>
      <p:sp>
        <p:nvSpPr>
          <p:cNvPr id="3" name="Content Placeholder 2"/>
          <p:cNvSpPr>
            <a:spLocks noGrp="1"/>
          </p:cNvSpPr>
          <p:nvPr>
            <p:ph idx="1"/>
          </p:nvPr>
        </p:nvSpPr>
        <p:spPr/>
        <p:txBody>
          <a:bodyPr>
            <a:normAutofit fontScale="92500" lnSpcReduction="20000"/>
          </a:bodyPr>
          <a:lstStyle/>
          <a:p>
            <a:r>
              <a:rPr lang="en-US" b="0" dirty="0"/>
              <a:t>Try to quantify harder-to-measure benefits of etudes</a:t>
            </a:r>
          </a:p>
          <a:p>
            <a:r>
              <a:rPr lang="en-US" b="0" dirty="0"/>
              <a:t>Delayed post-tests</a:t>
            </a:r>
          </a:p>
          <a:p>
            <a:r>
              <a:rPr lang="en-US" b="0" dirty="0"/>
              <a:t>Examine what happens differently with etudes</a:t>
            </a:r>
          </a:p>
          <a:p>
            <a:r>
              <a:rPr lang="en-US" b="0" dirty="0"/>
              <a:t>Other ages and </a:t>
            </a:r>
            <a:r>
              <a:rPr lang="en-US" b="0" dirty="0" smtClean="0"/>
              <a:t>topics</a:t>
            </a:r>
          </a:p>
          <a:p>
            <a:endParaRPr lang="en-US" b="0" dirty="0"/>
          </a:p>
          <a:p>
            <a:pPr marL="0" indent="0">
              <a:buNone/>
            </a:pPr>
            <a:r>
              <a:rPr lang="en-US" b="0" i="1" dirty="0" smtClean="0"/>
              <a:t>For more details see:</a:t>
            </a:r>
          </a:p>
          <a:p>
            <a:pPr marL="0" indent="-961200">
              <a:buNone/>
            </a:pPr>
            <a:r>
              <a:rPr lang="en-US" b="0" dirty="0" smtClean="0"/>
              <a:t>Foster</a:t>
            </a:r>
            <a:r>
              <a:rPr lang="en-US" b="0" dirty="0"/>
              <a:t>, C. (in press). Developing mathematical fluency: </a:t>
            </a:r>
            <a:r>
              <a:rPr lang="en-US" b="0" dirty="0" smtClean="0"/>
              <a:t>	Comparing </a:t>
            </a:r>
            <a:r>
              <a:rPr lang="en-US" b="0" dirty="0"/>
              <a:t>exercises and rich tasks. </a:t>
            </a:r>
            <a:r>
              <a:rPr lang="en-US" b="0" i="1" dirty="0"/>
              <a:t>Educational Studies </a:t>
            </a:r>
            <a:r>
              <a:rPr lang="en-US" b="0" i="1" dirty="0" smtClean="0"/>
              <a:t>	in </a:t>
            </a:r>
            <a:r>
              <a:rPr lang="en-US" b="0" i="1" dirty="0"/>
              <a:t>Mathematics</a:t>
            </a:r>
            <a:r>
              <a:rPr lang="en-US" b="0" dirty="0" smtClean="0"/>
              <a:t>.</a:t>
            </a:r>
          </a:p>
          <a:p>
            <a:pPr marL="0" indent="-961200">
              <a:buNone/>
            </a:pPr>
            <a:r>
              <a:rPr lang="en-US" b="0" dirty="0" smtClean="0"/>
              <a:t>Foster</a:t>
            </a:r>
            <a:r>
              <a:rPr lang="en-US" b="0" dirty="0"/>
              <a:t>, C. (2013). Mathematical </a:t>
            </a:r>
            <a:r>
              <a:rPr lang="en-US" b="0" dirty="0" err="1"/>
              <a:t>études</a:t>
            </a:r>
            <a:r>
              <a:rPr lang="en-US" b="0" dirty="0"/>
              <a:t>: Embedding </a:t>
            </a:r>
            <a:r>
              <a:rPr lang="en-US" b="0" dirty="0" smtClean="0"/>
              <a:t>	opportunities </a:t>
            </a:r>
            <a:r>
              <a:rPr lang="en-US" b="0" dirty="0"/>
              <a:t>for developing procedural fluency within </a:t>
            </a:r>
            <a:r>
              <a:rPr lang="en-US" b="0" dirty="0" smtClean="0"/>
              <a:t>	rich </a:t>
            </a:r>
            <a:r>
              <a:rPr lang="en-US" b="0" dirty="0"/>
              <a:t>mathematical contexts. </a:t>
            </a:r>
            <a:r>
              <a:rPr lang="en-US" b="0" i="1" dirty="0"/>
              <a:t>International Journal of </a:t>
            </a:r>
            <a:r>
              <a:rPr lang="en-US" b="0" i="1" dirty="0" smtClean="0"/>
              <a:t>	Mathematical </a:t>
            </a:r>
            <a:r>
              <a:rPr lang="en-US" b="0" i="1" dirty="0"/>
              <a:t>Education in Science and </a:t>
            </a:r>
            <a:r>
              <a:rPr lang="en-US" b="0" i="1" dirty="0" smtClean="0"/>
              <a:t>	Technology</a:t>
            </a:r>
            <a:r>
              <a:rPr lang="en-US" b="0" i="1" dirty="0"/>
              <a:t>, 44</a:t>
            </a:r>
            <a:r>
              <a:rPr lang="en-US" b="0" dirty="0"/>
              <a:t>(5), 765–774</a:t>
            </a:r>
            <a:r>
              <a:rPr lang="en-US" b="0" dirty="0" smtClean="0"/>
              <a:t>.</a:t>
            </a:r>
            <a:endParaRPr lang="en-US" b="0" dirty="0"/>
          </a:p>
        </p:txBody>
      </p:sp>
    </p:spTree>
    <p:extLst>
      <p:ext uri="{BB962C8B-B14F-4D97-AF65-F5344CB8AC3E}">
        <p14:creationId xmlns:p14="http://schemas.microsoft.com/office/powerpoint/2010/main" val="3851143162"/>
      </p:ext>
    </p:extLst>
  </p:cSld>
  <p:clrMapOvr>
    <a:masterClrMapping/>
  </p:clrMapOvr>
  <p:timing>
    <p:tnLst>
      <p:par>
        <p:cTn xmlns:p14="http://schemas.microsoft.com/office/powerpoint/2010/mai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hape 15"/>
          <p:cNvSpPr>
            <a:spLocks noGrp="1"/>
          </p:cNvSpPr>
          <p:nvPr>
            <p:ph type="body" idx="1"/>
          </p:nvPr>
        </p:nvSpPr>
        <p:spPr>
          <a:xfrm>
            <a:off x="457199" y="1317591"/>
            <a:ext cx="8115473" cy="4816509"/>
          </a:xfrm>
          <a:prstGeom prst="rect">
            <a:avLst/>
          </a:prstGeom>
        </p:spPr>
        <p:txBody>
          <a:bodyPr>
            <a:normAutofit lnSpcReduction="10000"/>
          </a:bodyPr>
          <a:lstStyle/>
          <a:p>
            <a:pPr marL="0" marR="32511" indent="0" algn="l" defTabSz="365760">
              <a:spcBef>
                <a:spcPts val="600"/>
              </a:spcBef>
              <a:buNone/>
              <a:defRPr sz="1800" b="0">
                <a:solidFill>
                  <a:srgbClr val="000000"/>
                </a:solidFill>
                <a:uFillTx/>
              </a:defRPr>
            </a:pPr>
            <a:r>
              <a:rPr lang="en-GB" sz="2800" b="1" dirty="0" smtClean="0">
                <a:solidFill>
                  <a:srgbClr val="FF0000"/>
                </a:solidFill>
                <a:latin typeface="+mj-lt"/>
              </a:rPr>
              <a:t>The Shell Centre for Mathematical Education</a:t>
            </a:r>
          </a:p>
          <a:p>
            <a:pPr marL="0" marR="32511" indent="0" algn="l" defTabSz="365760">
              <a:spcBef>
                <a:spcPts val="600"/>
              </a:spcBef>
              <a:buNone/>
              <a:defRPr sz="1800" b="0">
                <a:solidFill>
                  <a:srgbClr val="000000"/>
                </a:solidFill>
                <a:uFillTx/>
              </a:defRPr>
            </a:pPr>
            <a:r>
              <a:rPr lang="en-GB" sz="2800" b="1" dirty="0">
                <a:solidFill>
                  <a:srgbClr val="FF0000"/>
                </a:solidFill>
                <a:latin typeface="+mj-lt"/>
              </a:rPr>
              <a:t>	</a:t>
            </a:r>
            <a:r>
              <a:rPr lang="en-GB" sz="2800" b="1" dirty="0" smtClean="0">
                <a:solidFill>
                  <a:srgbClr val="FF0000"/>
                </a:solidFill>
                <a:latin typeface="+mj-lt"/>
              </a:rPr>
              <a:t>	– the story so far</a:t>
            </a:r>
          </a:p>
          <a:p>
            <a:pPr marL="0" marR="32511" indent="0" defTabSz="365760">
              <a:spcBef>
                <a:spcPts val="600"/>
              </a:spcBef>
              <a:buNone/>
              <a:defRPr sz="1800" b="0">
                <a:solidFill>
                  <a:srgbClr val="000000"/>
                </a:solidFill>
                <a:uFillTx/>
              </a:defRPr>
            </a:pPr>
            <a:endParaRPr lang="en-GB" sz="2800" b="1" dirty="0" smtClean="0">
              <a:solidFill>
                <a:srgbClr val="FF0000"/>
              </a:solidFill>
              <a:latin typeface="+mj-lt"/>
            </a:endParaRPr>
          </a:p>
          <a:p>
            <a:pPr marL="0" marR="32511" lvl="0" indent="0" defTabSz="365760">
              <a:spcBef>
                <a:spcPts val="600"/>
              </a:spcBef>
              <a:buNone/>
              <a:defRPr sz="1800" b="0">
                <a:solidFill>
                  <a:srgbClr val="000000"/>
                </a:solidFill>
                <a:uFillTx/>
              </a:defRPr>
            </a:pPr>
            <a:r>
              <a:rPr lang="en-GB" sz="2800" b="0" dirty="0" smtClean="0">
                <a:solidFill>
                  <a:srgbClr val="FFFFFF"/>
                </a:solidFill>
                <a:uFill>
                  <a:solidFill>
                    <a:srgbClr val="FFFFFF"/>
                  </a:solidFill>
                </a:uFill>
                <a:latin typeface="+mj-lt"/>
              </a:rPr>
              <a:t>Aspects of design</a:t>
            </a:r>
          </a:p>
          <a:p>
            <a:pPr marL="0" marR="32511" lvl="0" indent="0" defTabSz="365760">
              <a:spcBef>
                <a:spcPts val="600"/>
              </a:spcBef>
              <a:buNone/>
              <a:defRPr sz="1800" b="0">
                <a:solidFill>
                  <a:srgbClr val="000000"/>
                </a:solidFill>
                <a:uFillTx/>
              </a:defRPr>
            </a:pPr>
            <a:endParaRPr lang="en-GB" sz="2560" b="0" dirty="0" smtClean="0">
              <a:solidFill>
                <a:srgbClr val="FF0000"/>
              </a:solidFill>
              <a:uFill>
                <a:solidFill>
                  <a:srgbClr val="FFFFFF"/>
                </a:solidFill>
              </a:uFill>
              <a:latin typeface="+mj-lt"/>
            </a:endParaRPr>
          </a:p>
          <a:p>
            <a:pPr marL="0" marR="32511" lvl="0" indent="0" defTabSz="365760">
              <a:spcBef>
                <a:spcPts val="600"/>
              </a:spcBef>
              <a:buNone/>
              <a:defRPr sz="1800" b="0">
                <a:solidFill>
                  <a:srgbClr val="000000"/>
                </a:solidFill>
                <a:uFillTx/>
              </a:defRPr>
            </a:pPr>
            <a:r>
              <a:rPr lang="en-GB" sz="3600" b="1" dirty="0" smtClean="0">
                <a:solidFill>
                  <a:schemeClr val="bg1"/>
                </a:solidFill>
                <a:latin typeface="+mj-lt"/>
              </a:rPr>
              <a:t>Developing Conceptual Understanding</a:t>
            </a:r>
            <a:endParaRPr lang="en-GB" sz="3600" b="1" dirty="0" smtClean="0">
              <a:solidFill>
                <a:schemeClr val="bg1"/>
              </a:solidFill>
              <a:uFill>
                <a:solidFill>
                  <a:srgbClr val="FFFFFF"/>
                </a:solidFill>
              </a:uFill>
              <a:latin typeface="+mj-lt"/>
            </a:endParaRPr>
          </a:p>
          <a:p>
            <a:pPr marL="0" marR="32511" lvl="0" indent="0" defTabSz="365760">
              <a:spcBef>
                <a:spcPts val="600"/>
              </a:spcBef>
              <a:buNone/>
              <a:defRPr sz="1800" b="0">
                <a:solidFill>
                  <a:srgbClr val="000000"/>
                </a:solidFill>
                <a:uFillTx/>
              </a:defRPr>
            </a:pPr>
            <a:r>
              <a:rPr lang="en-GB" sz="3600" b="1" dirty="0" smtClean="0">
                <a:solidFill>
                  <a:schemeClr val="bg1"/>
                </a:solidFill>
                <a:latin typeface="+mj-lt"/>
              </a:rPr>
              <a:t>Clare Dawson</a:t>
            </a:r>
            <a:endParaRPr lang="en-GB" sz="3600" b="1" dirty="0" smtClean="0">
              <a:solidFill>
                <a:schemeClr val="bg1"/>
              </a:solidFill>
              <a:uFill>
                <a:solidFill>
                  <a:srgbClr val="FFFFFF"/>
                </a:solidFill>
              </a:uFill>
              <a:latin typeface="+mj-lt"/>
            </a:endParaRPr>
          </a:p>
          <a:p>
            <a:pPr marL="0" marR="32511" lvl="0" indent="0" defTabSz="365760">
              <a:spcBef>
                <a:spcPts val="600"/>
              </a:spcBef>
              <a:buNone/>
              <a:defRPr sz="1800" b="0">
                <a:solidFill>
                  <a:srgbClr val="000000"/>
                </a:solidFill>
                <a:uFillTx/>
              </a:defRPr>
            </a:pPr>
            <a:endParaRPr lang="en-GB" sz="2560" b="0" dirty="0" smtClean="0">
              <a:solidFill>
                <a:srgbClr val="FFFFFF"/>
              </a:solidFill>
              <a:uFill>
                <a:solidFill>
                  <a:srgbClr val="FFFFFF"/>
                </a:solidFill>
              </a:uFill>
              <a:latin typeface="+mj-lt"/>
            </a:endParaRPr>
          </a:p>
          <a:p>
            <a:pPr marL="0" marR="32511" lvl="0" indent="0" defTabSz="365760">
              <a:spcBef>
                <a:spcPts val="600"/>
              </a:spcBef>
              <a:buNone/>
              <a:defRPr sz="1800" b="0">
                <a:solidFill>
                  <a:srgbClr val="000000"/>
                </a:solidFill>
                <a:uFillTx/>
              </a:defRPr>
            </a:pPr>
            <a:r>
              <a:rPr lang="en-GB" sz="2400" b="1" dirty="0">
                <a:solidFill>
                  <a:srgbClr val="FF0000"/>
                </a:solidFill>
                <a:uFillTx/>
              </a:rPr>
              <a:t>Shell Centre </a:t>
            </a:r>
            <a:r>
              <a:rPr lang="en-GB" sz="2400" b="1" dirty="0" smtClean="0">
                <a:solidFill>
                  <a:srgbClr val="FF0000"/>
                </a:solidFill>
                <a:uFillTx/>
              </a:rPr>
              <a:t>Jubilee Conference</a:t>
            </a:r>
          </a:p>
          <a:p>
            <a:pPr marL="0" marR="32511" lvl="0" indent="0" defTabSz="365760">
              <a:spcBef>
                <a:spcPts val="600"/>
              </a:spcBef>
              <a:buNone/>
              <a:defRPr sz="1800" b="0">
                <a:solidFill>
                  <a:srgbClr val="000000"/>
                </a:solidFill>
                <a:uFillTx/>
              </a:defRPr>
            </a:pPr>
            <a:r>
              <a:rPr lang="en-GB" sz="2400" b="1" dirty="0" smtClean="0">
                <a:solidFill>
                  <a:srgbClr val="FF0000"/>
                </a:solidFill>
                <a:uFillTx/>
                <a:latin typeface="+mj-lt"/>
              </a:rPr>
              <a:t>September 2017</a:t>
            </a:r>
            <a:endParaRPr sz="2240" b="0" dirty="0">
              <a:solidFill>
                <a:srgbClr val="FFFFFF"/>
              </a:solidFill>
              <a:uFill>
                <a:solidFill>
                  <a:srgbClr val="FFFFFF"/>
                </a:solidFill>
              </a:uFill>
              <a:latin typeface="+mj-lt"/>
            </a:endParaRPr>
          </a:p>
        </p:txBody>
      </p:sp>
    </p:spTree>
    <p:extLst>
      <p:ext uri="{BB962C8B-B14F-4D97-AF65-F5344CB8AC3E}">
        <p14:creationId xmlns:p14="http://schemas.microsoft.com/office/powerpoint/2010/main" val="215522774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Teacher -&gt; Designer</a:t>
            </a:r>
            <a:endParaRPr lang="en-US" dirty="0"/>
          </a:p>
        </p:txBody>
      </p:sp>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457200" y="1104380"/>
            <a:ext cx="8229600" cy="5490344"/>
          </a:xfrm>
        </p:spPr>
      </p:pic>
    </p:spTree>
    <p:extLst>
      <p:ext uri="{BB962C8B-B14F-4D97-AF65-F5344CB8AC3E}">
        <p14:creationId xmlns:p14="http://schemas.microsoft.com/office/powerpoint/2010/main" val="1827083377"/>
      </p:ext>
    </p:extLst>
  </p:cSld>
  <p:clrMapOvr>
    <a:masterClrMapping/>
  </p:clrMapOvr>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Conceptual Understanding</a:t>
            </a:r>
            <a:endParaRPr lang="en-US" dirty="0"/>
          </a:p>
        </p:txBody>
      </p:sp>
      <p:sp>
        <p:nvSpPr>
          <p:cNvPr id="7" name="TextBox 6"/>
          <p:cNvSpPr txBox="1"/>
          <p:nvPr/>
        </p:nvSpPr>
        <p:spPr>
          <a:xfrm>
            <a:off x="3041038" y="6450660"/>
            <a:ext cx="6048658" cy="646331"/>
          </a:xfrm>
          <a:prstGeom prst="rect">
            <a:avLst/>
          </a:prstGeom>
          <a:noFill/>
        </p:spPr>
        <p:txBody>
          <a:bodyPr wrap="square" rtlCol="0">
            <a:spAutoFit/>
          </a:bodyPr>
          <a:lstStyle/>
          <a:p>
            <a:r>
              <a:rPr lang="en-US" i="1" dirty="0"/>
              <a:t>Swan, M. (2008) A Designer Speaks. Educational Designer, 1(1)</a:t>
            </a:r>
            <a:endParaRPr lang="en-US" dirty="0"/>
          </a:p>
          <a:p>
            <a:endParaRPr lang="en-US" dirty="0"/>
          </a:p>
        </p:txBody>
      </p:sp>
      <p:pic>
        <p:nvPicPr>
          <p:cNvPr id="9" name="Picture 8" descr="Screen shot 2017-09-27 at 22.31.55.png"/>
          <p:cNvPicPr>
            <a:picLocks noChangeAspect="1"/>
          </p:cNvPicPr>
          <p:nvPr/>
        </p:nvPicPr>
        <p:blipFill rotWithShape="1">
          <a:blip r:embed="rId3" cstate="screen">
            <a:extLst>
              <a:ext uri="{28A0092B-C50C-407E-A947-70E740481C1C}">
                <a14:useLocalDpi xmlns:a14="http://schemas.microsoft.com/office/drawing/2010/main"/>
              </a:ext>
            </a:extLst>
          </a:blip>
          <a:srcRect b="20339"/>
          <a:stretch/>
        </p:blipFill>
        <p:spPr>
          <a:xfrm>
            <a:off x="0" y="1291154"/>
            <a:ext cx="9144000" cy="4415373"/>
          </a:xfrm>
          <a:prstGeom prst="rect">
            <a:avLst/>
          </a:prstGeom>
        </p:spPr>
      </p:pic>
    </p:spTree>
    <p:extLst>
      <p:ext uri="{BB962C8B-B14F-4D97-AF65-F5344CB8AC3E}">
        <p14:creationId xmlns:p14="http://schemas.microsoft.com/office/powerpoint/2010/main" val="3013102458"/>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 name="Shape 270"/>
          <p:cNvSpPr>
            <a:spLocks noGrp="1"/>
          </p:cNvSpPr>
          <p:nvPr>
            <p:ph type="title"/>
          </p:nvPr>
        </p:nvSpPr>
        <p:spPr>
          <a:prstGeom prst="rect">
            <a:avLst/>
          </a:prstGeom>
        </p:spPr>
        <p:txBody>
          <a:bodyPr/>
          <a:lstStyle/>
          <a:p>
            <a:r>
              <a:rPr dirty="0" smtClean="0"/>
              <a:t>R</a:t>
            </a:r>
            <a:r>
              <a:rPr lang="en-US" dirty="0" smtClean="0"/>
              <a:t>esearch insights e.g. R</a:t>
            </a:r>
            <a:r>
              <a:rPr dirty="0" smtClean="0"/>
              <a:t>ole </a:t>
            </a:r>
            <a:r>
              <a:rPr dirty="0"/>
              <a:t>Shifting </a:t>
            </a:r>
          </a:p>
        </p:txBody>
      </p:sp>
      <p:sp>
        <p:nvSpPr>
          <p:cNvPr id="271" name="Shape 271"/>
          <p:cNvSpPr>
            <a:spLocks noGrp="1"/>
          </p:cNvSpPr>
          <p:nvPr>
            <p:ph type="body" sz="quarter" idx="1"/>
          </p:nvPr>
        </p:nvSpPr>
        <p:spPr>
          <a:xfrm>
            <a:off x="457200" y="1647636"/>
            <a:ext cx="4038600" cy="2721164"/>
          </a:xfrm>
          <a:prstGeom prst="rect">
            <a:avLst/>
          </a:prstGeom>
        </p:spPr>
        <p:txBody>
          <a:bodyPr/>
          <a:lstStyle/>
          <a:p>
            <a:pPr algn="ctr">
              <a:spcBef>
                <a:spcPts val="1000"/>
              </a:spcBef>
              <a:buClr>
                <a:srgbClr val="000000"/>
              </a:buClr>
              <a:buSzTx/>
              <a:buNone/>
              <a:defRPr sz="3000"/>
            </a:pPr>
            <a:r>
              <a:rPr dirty="0">
                <a:solidFill>
                  <a:srgbClr val="FF0000"/>
                </a:solidFill>
              </a:rPr>
              <a:t>Directive roles</a:t>
            </a:r>
          </a:p>
          <a:p>
            <a:pPr>
              <a:spcBef>
                <a:spcPts val="1000"/>
              </a:spcBef>
              <a:buClr>
                <a:srgbClr val="000000"/>
              </a:buClr>
              <a:defRPr sz="3000"/>
            </a:pPr>
            <a:r>
              <a:rPr dirty="0">
                <a:solidFill>
                  <a:srgbClr val="FF0000"/>
                </a:solidFill>
              </a:rPr>
              <a:t>Manager  	</a:t>
            </a:r>
            <a:r>
              <a:rPr dirty="0">
                <a:solidFill>
                  <a:srgbClr val="0000FF"/>
                </a:solidFill>
                <a:uFill>
                  <a:solidFill>
                    <a:srgbClr val="0433FF"/>
                  </a:solidFill>
                </a:uFill>
              </a:rPr>
              <a:t>T&gt;S</a:t>
            </a:r>
          </a:p>
          <a:p>
            <a:pPr>
              <a:spcBef>
                <a:spcPts val="1000"/>
              </a:spcBef>
              <a:buClr>
                <a:srgbClr val="000000"/>
              </a:buClr>
              <a:defRPr sz="3000"/>
            </a:pPr>
            <a:r>
              <a:rPr dirty="0">
                <a:solidFill>
                  <a:srgbClr val="FF0000"/>
                </a:solidFill>
              </a:rPr>
              <a:t>Explainer  	</a:t>
            </a:r>
            <a:r>
              <a:rPr dirty="0">
                <a:solidFill>
                  <a:srgbClr val="0000FF"/>
                </a:solidFill>
                <a:uFill>
                  <a:solidFill>
                    <a:srgbClr val="0433FF"/>
                  </a:solidFill>
                </a:uFill>
              </a:rPr>
              <a:t>T&gt;S</a:t>
            </a:r>
          </a:p>
          <a:p>
            <a:pPr>
              <a:spcBef>
                <a:spcPts val="1000"/>
              </a:spcBef>
              <a:buClr>
                <a:srgbClr val="000000"/>
              </a:buClr>
              <a:defRPr sz="3000"/>
            </a:pPr>
            <a:r>
              <a:rPr dirty="0">
                <a:solidFill>
                  <a:srgbClr val="FF0000"/>
                </a:solidFill>
              </a:rPr>
              <a:t>Task setter</a:t>
            </a:r>
            <a:r>
              <a:rPr dirty="0"/>
              <a:t>	</a:t>
            </a:r>
            <a:r>
              <a:rPr dirty="0">
                <a:solidFill>
                  <a:srgbClr val="0433FF"/>
                </a:solidFill>
                <a:uFill>
                  <a:solidFill>
                    <a:srgbClr val="0433FF"/>
                  </a:solidFill>
                </a:uFill>
              </a:rPr>
              <a:t>T&gt;S</a:t>
            </a:r>
          </a:p>
          <a:p>
            <a:pPr>
              <a:spcBef>
                <a:spcPts val="600"/>
              </a:spcBef>
              <a:buClr>
                <a:srgbClr val="0433FF"/>
              </a:buClr>
              <a:buSzTx/>
              <a:buNone/>
              <a:defRPr sz="3000">
                <a:solidFill>
                  <a:srgbClr val="0433FF"/>
                </a:solidFill>
                <a:uFill>
                  <a:solidFill>
                    <a:srgbClr val="0433FF"/>
                  </a:solidFill>
                </a:uFill>
              </a:defRPr>
            </a:pPr>
            <a:endParaRPr dirty="0">
              <a:solidFill>
                <a:srgbClr val="0433FF"/>
              </a:solidFill>
              <a:uFill>
                <a:solidFill>
                  <a:srgbClr val="0433FF"/>
                </a:solidFill>
              </a:uFill>
            </a:endParaRPr>
          </a:p>
        </p:txBody>
      </p:sp>
      <p:sp>
        <p:nvSpPr>
          <p:cNvPr id="272" name="Shape 272"/>
          <p:cNvSpPr>
            <a:spLocks noGrp="1"/>
          </p:cNvSpPr>
          <p:nvPr>
            <p:ph type="body" idx="13"/>
          </p:nvPr>
        </p:nvSpPr>
        <p:spPr>
          <a:xfrm>
            <a:off x="4569069" y="1647635"/>
            <a:ext cx="4254501" cy="2414245"/>
          </a:xfrm>
          <a:prstGeom prst="rect">
            <a:avLst/>
          </a:prstGeom>
        </p:spPr>
        <p:txBody>
          <a:bodyPr/>
          <a:lstStyle/>
          <a:p>
            <a:pPr marL="342900" indent="-342900" algn="ctr">
              <a:spcBef>
                <a:spcPts val="1000"/>
              </a:spcBef>
              <a:buClr>
                <a:srgbClr val="0433FF"/>
              </a:buClr>
              <a:buSzTx/>
              <a:buNone/>
              <a:defRPr sz="3000" b="1">
                <a:solidFill>
                  <a:srgbClr val="FF2600"/>
                </a:solidFill>
                <a:uFill>
                  <a:solidFill>
                    <a:srgbClr val="FF2600"/>
                  </a:solidFill>
                </a:uFill>
              </a:defRPr>
            </a:pPr>
            <a:r>
              <a:rPr lang="en-US" dirty="0" smtClean="0">
                <a:solidFill>
                  <a:srgbClr val="0000FF"/>
                </a:solidFill>
              </a:rPr>
              <a:t>New s</a:t>
            </a:r>
            <a:r>
              <a:rPr dirty="0" smtClean="0">
                <a:solidFill>
                  <a:srgbClr val="0000FF"/>
                </a:solidFill>
              </a:rPr>
              <a:t>upportive </a:t>
            </a:r>
            <a:r>
              <a:rPr dirty="0">
                <a:solidFill>
                  <a:srgbClr val="0000FF"/>
                </a:solidFill>
              </a:rPr>
              <a:t>roles</a:t>
            </a:r>
          </a:p>
          <a:p>
            <a:pPr marL="342900" indent="-342900">
              <a:spcBef>
                <a:spcPts val="1000"/>
              </a:spcBef>
              <a:defRPr sz="3000"/>
            </a:pPr>
            <a:r>
              <a:rPr b="1" dirty="0">
                <a:solidFill>
                  <a:srgbClr val="0000FF"/>
                </a:solidFill>
                <a:uFill>
                  <a:solidFill>
                    <a:srgbClr val="FF2600"/>
                  </a:solidFill>
                </a:uFill>
              </a:rPr>
              <a:t>Counsellor</a:t>
            </a:r>
            <a:r>
              <a:rPr dirty="0">
                <a:solidFill>
                  <a:srgbClr val="0000FF"/>
                </a:solidFill>
                <a:uFill>
                  <a:solidFill>
                    <a:srgbClr val="FF2600"/>
                  </a:solidFill>
                </a:uFill>
              </a:rPr>
              <a:t>  			</a:t>
            </a:r>
            <a:r>
              <a:rPr b="1" dirty="0">
                <a:solidFill>
                  <a:srgbClr val="0000FF"/>
                </a:solidFill>
                <a:uFill>
                  <a:solidFill>
                    <a:srgbClr val="0433FF"/>
                  </a:solidFill>
                </a:uFill>
              </a:rPr>
              <a:t>T+</a:t>
            </a:r>
            <a:r>
              <a:rPr sz="2400" b="1" dirty="0">
                <a:solidFill>
                  <a:srgbClr val="0000FF"/>
                </a:solidFill>
                <a:uFill>
                  <a:solidFill>
                    <a:srgbClr val="0433FF"/>
                  </a:solidFill>
                </a:uFill>
              </a:rPr>
              <a:t>S</a:t>
            </a:r>
          </a:p>
          <a:p>
            <a:pPr marL="342900" indent="-342900">
              <a:spcBef>
                <a:spcPts val="1000"/>
              </a:spcBef>
              <a:defRPr sz="3000"/>
            </a:pPr>
            <a:r>
              <a:rPr b="1" dirty="0">
                <a:solidFill>
                  <a:srgbClr val="0000FF"/>
                </a:solidFill>
                <a:uFill>
                  <a:solidFill>
                    <a:srgbClr val="FF2600"/>
                  </a:solidFill>
                </a:uFill>
              </a:rPr>
              <a:t>Fellow student</a:t>
            </a:r>
            <a:r>
              <a:rPr b="1" dirty="0">
                <a:solidFill>
                  <a:srgbClr val="0000FF"/>
                </a:solidFill>
              </a:rPr>
              <a:t> 	</a:t>
            </a:r>
            <a:r>
              <a:rPr b="1" dirty="0">
                <a:solidFill>
                  <a:srgbClr val="0000FF"/>
                </a:solidFill>
                <a:uFill>
                  <a:solidFill>
                    <a:srgbClr val="0433FF"/>
                  </a:solidFill>
                </a:uFill>
              </a:rPr>
              <a:t>T</a:t>
            </a:r>
            <a:endParaRPr b="1" dirty="0">
              <a:solidFill>
                <a:srgbClr val="0000FF"/>
              </a:solidFill>
            </a:endParaRPr>
          </a:p>
          <a:p>
            <a:pPr marL="342900" indent="-342900">
              <a:spcBef>
                <a:spcPts val="1000"/>
              </a:spcBef>
              <a:defRPr sz="3000"/>
            </a:pPr>
            <a:r>
              <a:rPr b="1" dirty="0">
                <a:solidFill>
                  <a:srgbClr val="0000FF"/>
                </a:solidFill>
                <a:uFill>
                  <a:solidFill>
                    <a:srgbClr val="FF2600"/>
                  </a:solidFill>
                </a:uFill>
              </a:rPr>
              <a:t>Resource</a:t>
            </a:r>
            <a:r>
              <a:rPr dirty="0">
                <a:solidFill>
                  <a:srgbClr val="0000FF"/>
                </a:solidFill>
                <a:uFill>
                  <a:solidFill>
                    <a:srgbClr val="FF2600"/>
                  </a:solidFill>
                </a:uFill>
              </a:rPr>
              <a:t> </a:t>
            </a:r>
            <a:r>
              <a:rPr dirty="0">
                <a:solidFill>
                  <a:srgbClr val="0000FF"/>
                </a:solidFill>
              </a:rPr>
              <a:t> 	</a:t>
            </a:r>
            <a:r>
              <a:rPr dirty="0"/>
              <a:t>		</a:t>
            </a:r>
            <a:r>
              <a:rPr b="1" dirty="0">
                <a:solidFill>
                  <a:srgbClr val="0433FF"/>
                </a:solidFill>
                <a:uFill>
                  <a:solidFill>
                    <a:srgbClr val="0433FF"/>
                  </a:solidFill>
                </a:uFill>
              </a:rPr>
              <a:t>T</a:t>
            </a:r>
          </a:p>
          <a:p>
            <a:pPr marL="342900" indent="-342900">
              <a:buClr>
                <a:srgbClr val="0433FF"/>
              </a:buClr>
              <a:buSzTx/>
              <a:buNone/>
              <a:defRPr sz="3000"/>
            </a:pPr>
            <a:endParaRPr b="1" dirty="0">
              <a:solidFill>
                <a:srgbClr val="0433FF"/>
              </a:solidFill>
              <a:uFill>
                <a:solidFill>
                  <a:srgbClr val="0433FF"/>
                </a:solidFill>
              </a:uFill>
            </a:endParaRPr>
          </a:p>
        </p:txBody>
      </p:sp>
      <p:sp>
        <p:nvSpPr>
          <p:cNvPr id="273" name="Shape 273"/>
          <p:cNvSpPr/>
          <p:nvPr/>
        </p:nvSpPr>
        <p:spPr>
          <a:xfrm>
            <a:off x="508000" y="4368800"/>
            <a:ext cx="8331200" cy="1923604"/>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ctr" defTabSz="914400">
              <a:buClr>
                <a:srgbClr val="000000"/>
              </a:buClr>
              <a:defRPr sz="3000">
                <a:uFill>
                  <a:solidFill>
                    <a:srgbClr val="000000"/>
                  </a:solidFill>
                </a:uFill>
                <a:latin typeface="Arial"/>
                <a:ea typeface="Arial"/>
                <a:cs typeface="Arial"/>
                <a:sym typeface="Arial"/>
              </a:defRPr>
            </a:pPr>
            <a:r>
              <a:rPr dirty="0"/>
              <a:t>Role shifting raises levels of learning </a:t>
            </a:r>
          </a:p>
          <a:p>
            <a:pPr algn="ctr" defTabSz="914400">
              <a:buClr>
                <a:srgbClr val="000000"/>
              </a:buClr>
              <a:defRPr sz="3000">
                <a:uFill>
                  <a:solidFill>
                    <a:srgbClr val="000000"/>
                  </a:solidFill>
                </a:uFill>
                <a:latin typeface="Arial"/>
                <a:ea typeface="Arial"/>
                <a:cs typeface="Arial"/>
                <a:sym typeface="Arial"/>
              </a:defRPr>
            </a:pPr>
            <a:r>
              <a:rPr lang="en-US" dirty="0" smtClean="0"/>
              <a:t>It</a:t>
            </a:r>
            <a:r>
              <a:rPr dirty="0" smtClean="0"/>
              <a:t> </a:t>
            </a:r>
            <a:r>
              <a:rPr dirty="0"/>
              <a:t>changes the “classroom culture</a:t>
            </a:r>
            <a:r>
              <a:rPr dirty="0" smtClean="0"/>
              <a:t>”</a:t>
            </a:r>
            <a:endParaRPr lang="en-US" dirty="0" smtClean="0"/>
          </a:p>
          <a:p>
            <a:pPr algn="ctr" defTabSz="914400">
              <a:buClr>
                <a:srgbClr val="000000"/>
              </a:buClr>
              <a:defRPr sz="3000">
                <a:uFill>
                  <a:solidFill>
                    <a:srgbClr val="000000"/>
                  </a:solidFill>
                </a:uFill>
                <a:latin typeface="Arial"/>
                <a:ea typeface="Arial"/>
                <a:cs typeface="Arial"/>
                <a:sym typeface="Arial"/>
              </a:defRPr>
            </a:pPr>
            <a:endParaRPr lang="en-US" dirty="0"/>
          </a:p>
          <a:p>
            <a:pPr algn="ctr" defTabSz="914400">
              <a:buClr>
                <a:srgbClr val="000000"/>
              </a:buClr>
              <a:defRPr sz="3000">
                <a:uFill>
                  <a:solidFill>
                    <a:srgbClr val="000000"/>
                  </a:solidFill>
                </a:uFill>
                <a:latin typeface="Arial"/>
                <a:ea typeface="Arial"/>
                <a:cs typeface="Arial"/>
                <a:sym typeface="Arial"/>
              </a:defRPr>
            </a:pPr>
            <a:r>
              <a:rPr lang="en-US" b="1" dirty="0">
                <a:solidFill>
                  <a:srgbClr val="0000FF"/>
                </a:solidFill>
              </a:rPr>
              <a:t>Role Shifting </a:t>
            </a:r>
            <a:r>
              <a:rPr lang="en-US" b="1" dirty="0" smtClean="0">
                <a:solidFill>
                  <a:srgbClr val="0000FF"/>
                </a:solidFill>
              </a:rPr>
              <a:t>became a design principle</a:t>
            </a:r>
            <a:endParaRPr b="1" dirty="0">
              <a:solidFill>
                <a:srgbClr val="0000FF"/>
              </a:solidFill>
            </a:endParaRPr>
          </a:p>
        </p:txBody>
      </p:sp>
    </p:spTree>
    <p:extLst>
      <p:ext uri="{BB962C8B-B14F-4D97-AF65-F5344CB8AC3E}">
        <p14:creationId xmlns:p14="http://schemas.microsoft.com/office/powerpoint/2010/main" val="1113604939"/>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Teaching for Conceptual Understanding is more effective when we …</a:t>
            </a:r>
            <a:endParaRPr lang="en-US" dirty="0"/>
          </a:p>
        </p:txBody>
      </p:sp>
      <p:sp>
        <p:nvSpPr>
          <p:cNvPr id="3" name="Content Placeholder 2"/>
          <p:cNvSpPr>
            <a:spLocks noGrp="1"/>
          </p:cNvSpPr>
          <p:nvPr>
            <p:ph idx="1"/>
          </p:nvPr>
        </p:nvSpPr>
        <p:spPr>
          <a:xfrm>
            <a:off x="457200" y="1307576"/>
            <a:ext cx="8229600" cy="5490344"/>
          </a:xfrm>
        </p:spPr>
        <p:txBody>
          <a:bodyPr>
            <a:noAutofit/>
          </a:bodyPr>
          <a:lstStyle/>
          <a:p>
            <a:pPr marL="514350" indent="-514350">
              <a:buAutoNum type="arabicPeriod"/>
            </a:pPr>
            <a:r>
              <a:rPr lang="en-US" sz="2400" dirty="0" smtClean="0"/>
              <a:t>Use </a:t>
            </a:r>
            <a:r>
              <a:rPr lang="en-US" sz="2400" dirty="0"/>
              <a:t>rich, collaborative </a:t>
            </a:r>
            <a:r>
              <a:rPr lang="en-US" sz="2400" dirty="0" smtClean="0"/>
              <a:t>tasks</a:t>
            </a:r>
            <a:endParaRPr lang="en-US" sz="2400" dirty="0"/>
          </a:p>
          <a:p>
            <a:pPr marL="514350" indent="-514350">
              <a:buAutoNum type="arabicPeriod"/>
            </a:pPr>
            <a:r>
              <a:rPr lang="en-US" sz="2400" dirty="0" smtClean="0"/>
              <a:t>Develop </a:t>
            </a:r>
            <a:r>
              <a:rPr lang="en-US" sz="2400" dirty="0"/>
              <a:t>mathematical </a:t>
            </a:r>
            <a:r>
              <a:rPr lang="en-US" sz="2400" dirty="0" smtClean="0"/>
              <a:t>language</a:t>
            </a:r>
          </a:p>
          <a:p>
            <a:pPr marL="514350" indent="-514350">
              <a:buAutoNum type="arabicPeriod"/>
            </a:pPr>
            <a:r>
              <a:rPr lang="en-US" sz="2400" dirty="0" smtClean="0"/>
              <a:t>Build </a:t>
            </a:r>
            <a:r>
              <a:rPr lang="en-US" sz="2400" dirty="0"/>
              <a:t>on the knowledge </a:t>
            </a:r>
            <a:r>
              <a:rPr lang="en-US" sz="2400" dirty="0" smtClean="0"/>
              <a:t>students </a:t>
            </a:r>
            <a:r>
              <a:rPr lang="en-US" sz="2400" dirty="0"/>
              <a:t>already </a:t>
            </a:r>
            <a:r>
              <a:rPr lang="en-US" sz="2400" dirty="0" smtClean="0"/>
              <a:t>have</a:t>
            </a:r>
          </a:p>
          <a:p>
            <a:pPr marL="514350" indent="-514350">
              <a:buAutoNum type="arabicPeriod"/>
            </a:pPr>
            <a:r>
              <a:rPr lang="en-US" sz="2400" dirty="0" smtClean="0"/>
              <a:t>Confront </a:t>
            </a:r>
            <a:r>
              <a:rPr lang="en-US" sz="2400" dirty="0"/>
              <a:t>difficulties rather than </a:t>
            </a:r>
            <a:r>
              <a:rPr lang="en-US" sz="2400" dirty="0" smtClean="0"/>
              <a:t>avoid/pre</a:t>
            </a:r>
            <a:r>
              <a:rPr lang="en-US" sz="2400" dirty="0"/>
              <a:t>-</a:t>
            </a:r>
            <a:r>
              <a:rPr lang="en-US" sz="2400" dirty="0" smtClean="0"/>
              <a:t>empt</a:t>
            </a:r>
          </a:p>
          <a:p>
            <a:pPr marL="514350" indent="-514350">
              <a:buAutoNum type="arabicPeriod"/>
            </a:pPr>
            <a:r>
              <a:rPr lang="en-US" sz="2400" dirty="0" smtClean="0"/>
              <a:t>Expose </a:t>
            </a:r>
            <a:r>
              <a:rPr lang="en-US" sz="2400" dirty="0"/>
              <a:t>and discuss common misconceptions </a:t>
            </a:r>
            <a:endParaRPr lang="en-US" sz="2400" dirty="0" smtClean="0"/>
          </a:p>
          <a:p>
            <a:pPr marL="514350" indent="-514350">
              <a:buAutoNum type="arabicPeriod"/>
            </a:pPr>
            <a:r>
              <a:rPr lang="en-US" sz="2400" dirty="0" smtClean="0"/>
              <a:t>Use </a:t>
            </a:r>
            <a:r>
              <a:rPr lang="en-US" sz="2400" dirty="0"/>
              <a:t>higher-order </a:t>
            </a:r>
            <a:r>
              <a:rPr lang="en-US" sz="2400" dirty="0" smtClean="0"/>
              <a:t>questions</a:t>
            </a:r>
          </a:p>
          <a:p>
            <a:pPr marL="514350" indent="-514350">
              <a:buAutoNum type="arabicPeriod"/>
            </a:pPr>
            <a:r>
              <a:rPr lang="en-US" sz="2400" dirty="0" smtClean="0"/>
              <a:t>Make </a:t>
            </a:r>
            <a:r>
              <a:rPr lang="en-US" sz="2400" dirty="0"/>
              <a:t>appropriate use of whole class interactive teaching, individual work and </a:t>
            </a:r>
            <a:r>
              <a:rPr lang="en-US" sz="2400" dirty="0" smtClean="0"/>
              <a:t>small </a:t>
            </a:r>
            <a:r>
              <a:rPr lang="en-US" sz="2400" dirty="0"/>
              <a:t>group </a:t>
            </a:r>
            <a:r>
              <a:rPr lang="en-US" sz="2400" dirty="0" smtClean="0"/>
              <a:t>work</a:t>
            </a:r>
            <a:endParaRPr lang="en-US" sz="2400" dirty="0"/>
          </a:p>
          <a:p>
            <a:pPr marL="514350" indent="-514350">
              <a:buAutoNum type="arabicPeriod"/>
            </a:pPr>
            <a:r>
              <a:rPr lang="en-US" sz="2400" dirty="0" smtClean="0"/>
              <a:t>Encourage </a:t>
            </a:r>
            <a:r>
              <a:rPr lang="en-US" sz="2400" dirty="0"/>
              <a:t>reasoning rather than ‘answer </a:t>
            </a:r>
            <a:r>
              <a:rPr lang="en-US" sz="2400" dirty="0" smtClean="0"/>
              <a:t>getting’</a:t>
            </a:r>
          </a:p>
          <a:p>
            <a:pPr marL="514350" indent="-514350">
              <a:buAutoNum type="arabicPeriod"/>
            </a:pPr>
            <a:r>
              <a:rPr lang="en-US" sz="2400" dirty="0" smtClean="0"/>
              <a:t>Create </a:t>
            </a:r>
            <a:r>
              <a:rPr lang="en-US" sz="2400" dirty="0"/>
              <a:t>connections between topics </a:t>
            </a:r>
          </a:p>
          <a:p>
            <a:pPr marL="514350" indent="-514350">
              <a:buAutoNum type="arabicPeriod"/>
            </a:pPr>
            <a:r>
              <a:rPr lang="en-US" sz="2400" dirty="0" err="1" smtClean="0"/>
              <a:t>Recognise</a:t>
            </a:r>
            <a:r>
              <a:rPr lang="en-US" sz="2400" dirty="0" smtClean="0"/>
              <a:t> what </a:t>
            </a:r>
            <a:r>
              <a:rPr lang="en-US" sz="2400" dirty="0"/>
              <a:t>has been learned </a:t>
            </a:r>
            <a:r>
              <a:rPr lang="en-US" sz="2400" dirty="0" smtClean="0"/>
              <a:t>and </a:t>
            </a:r>
            <a:r>
              <a:rPr lang="en-US" sz="2400" dirty="0"/>
              <a:t>how </a:t>
            </a:r>
            <a:endParaRPr lang="en-US" sz="2400" i="1" dirty="0" smtClean="0"/>
          </a:p>
        </p:txBody>
      </p:sp>
      <p:sp>
        <p:nvSpPr>
          <p:cNvPr id="4" name="TextBox 3"/>
          <p:cNvSpPr txBox="1"/>
          <p:nvPr/>
        </p:nvSpPr>
        <p:spPr>
          <a:xfrm>
            <a:off x="3041038" y="6450660"/>
            <a:ext cx="6048658" cy="646331"/>
          </a:xfrm>
          <a:prstGeom prst="rect">
            <a:avLst/>
          </a:prstGeom>
          <a:noFill/>
        </p:spPr>
        <p:txBody>
          <a:bodyPr wrap="square" rtlCol="0">
            <a:spAutoFit/>
          </a:bodyPr>
          <a:lstStyle/>
          <a:p>
            <a:r>
              <a:rPr lang="en-US" i="1" dirty="0"/>
              <a:t>Swan, M. (2008) A Designer Speaks. Educational Designer, 1(1)</a:t>
            </a:r>
            <a:endParaRPr lang="en-US" dirty="0"/>
          </a:p>
          <a:p>
            <a:endParaRPr lang="en-US" dirty="0"/>
          </a:p>
        </p:txBody>
      </p:sp>
    </p:spTree>
    <p:extLst>
      <p:ext uri="{BB962C8B-B14F-4D97-AF65-F5344CB8AC3E}">
        <p14:creationId xmlns:p14="http://schemas.microsoft.com/office/powerpoint/2010/main" val="2307592994"/>
      </p:ext>
    </p:extLst>
  </p:cSld>
  <p:clrMapOvr>
    <a:masterClrMapping/>
  </p:clrMapOvr>
  <p:timing>
    <p:tnLst>
      <p:par>
        <p:cTn xmlns:p14="http://schemas.microsoft.com/office/powerpoint/2010/mai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Task Design Features</a:t>
            </a:r>
            <a:endParaRPr lang="en-US" dirty="0"/>
          </a:p>
        </p:txBody>
      </p:sp>
      <p:sp>
        <p:nvSpPr>
          <p:cNvPr id="3" name="Content Placeholder 2"/>
          <p:cNvSpPr>
            <a:spLocks noGrp="1"/>
          </p:cNvSpPr>
          <p:nvPr>
            <p:ph idx="1"/>
          </p:nvPr>
        </p:nvSpPr>
        <p:spPr>
          <a:xfrm>
            <a:off x="457200" y="1104380"/>
            <a:ext cx="8229600" cy="3391025"/>
          </a:xfrm>
        </p:spPr>
        <p:txBody>
          <a:bodyPr>
            <a:noAutofit/>
          </a:bodyPr>
          <a:lstStyle/>
          <a:p>
            <a:r>
              <a:rPr lang="en-US" sz="3600" dirty="0" smtClean="0"/>
              <a:t>Accessible, flexible, rich tasks</a:t>
            </a:r>
          </a:p>
          <a:p>
            <a:r>
              <a:rPr lang="en-US" sz="3600" dirty="0" smtClean="0"/>
              <a:t>Build on </a:t>
            </a:r>
            <a:r>
              <a:rPr lang="en-US" sz="3600" dirty="0"/>
              <a:t>students’ existing ideas </a:t>
            </a:r>
          </a:p>
          <a:p>
            <a:r>
              <a:rPr lang="en-US" sz="3600" dirty="0" smtClean="0"/>
              <a:t>Expose misconceptions and confront conflict</a:t>
            </a:r>
            <a:endParaRPr lang="en-US" sz="3600" dirty="0"/>
          </a:p>
          <a:p>
            <a:r>
              <a:rPr lang="en-US" sz="3600" dirty="0" err="1"/>
              <a:t>Emphasise</a:t>
            </a:r>
            <a:r>
              <a:rPr lang="en-US" sz="3600" dirty="0"/>
              <a:t> reasons rather than answers </a:t>
            </a:r>
          </a:p>
          <a:p>
            <a:r>
              <a:rPr lang="en-US" sz="3600" dirty="0"/>
              <a:t>E</a:t>
            </a:r>
            <a:r>
              <a:rPr lang="en-US" sz="3600" dirty="0" smtClean="0"/>
              <a:t>xtend </a:t>
            </a:r>
            <a:r>
              <a:rPr lang="en-US" sz="3600" dirty="0"/>
              <a:t>and link </a:t>
            </a:r>
            <a:r>
              <a:rPr lang="en-US" sz="3600" dirty="0" smtClean="0"/>
              <a:t>learning</a:t>
            </a:r>
            <a:endParaRPr lang="en-US" sz="3600" dirty="0"/>
          </a:p>
        </p:txBody>
      </p:sp>
    </p:spTree>
    <p:extLst>
      <p:ext uri="{BB962C8B-B14F-4D97-AF65-F5344CB8AC3E}">
        <p14:creationId xmlns:p14="http://schemas.microsoft.com/office/powerpoint/2010/main" val="2608857981"/>
      </p:ext>
    </p:extLst>
  </p:cSld>
  <p:clrMapOvr>
    <a:masterClrMapping/>
  </p:clrMapOvr>
  <p:timing>
    <p:tnLst>
      <p:par>
        <p:cTn xmlns:p14="http://schemas.microsoft.com/office/powerpoint/2010/mai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Accessible, flexible, rich tasks</a:t>
            </a:r>
            <a:endParaRPr lang="en-US" dirty="0"/>
          </a:p>
        </p:txBody>
      </p:sp>
      <p:sp>
        <p:nvSpPr>
          <p:cNvPr id="6" name="TextBox 5"/>
          <p:cNvSpPr txBox="1"/>
          <p:nvPr/>
        </p:nvSpPr>
        <p:spPr>
          <a:xfrm>
            <a:off x="793836" y="6450660"/>
            <a:ext cx="8295860" cy="369332"/>
          </a:xfrm>
          <a:prstGeom prst="rect">
            <a:avLst/>
          </a:prstGeom>
          <a:noFill/>
        </p:spPr>
        <p:txBody>
          <a:bodyPr wrap="square" rtlCol="0">
            <a:spAutoFit/>
          </a:bodyPr>
          <a:lstStyle/>
          <a:p>
            <a:pPr algn="r"/>
            <a:r>
              <a:rPr lang="en-US" i="1" dirty="0" smtClean="0"/>
              <a:t>Mathematics Assessment Project: Transforming 2D Figures</a:t>
            </a:r>
            <a:endParaRPr lang="en-US" dirty="0"/>
          </a:p>
        </p:txBody>
      </p:sp>
      <p:pic>
        <p:nvPicPr>
          <p:cNvPr id="8" name="Picture 7" descr="Transdorming 2D Figures.pdf"/>
          <p:cNvPicPr>
            <a:picLocks noChangeAspect="1"/>
          </p:cNvPicPr>
          <p:nvPr/>
        </p:nvPicPr>
        <p:blipFill rotWithShape="1">
          <a:blip r:embed="rId3" cstate="screen">
            <a:extLst>
              <a:ext uri="{28A0092B-C50C-407E-A947-70E740481C1C}">
                <a14:useLocalDpi xmlns:a14="http://schemas.microsoft.com/office/drawing/2010/main"/>
              </a:ext>
            </a:extLst>
          </a:blip>
          <a:srcRect l="5328" t="14033" r="4872" b="12086"/>
          <a:stretch/>
        </p:blipFill>
        <p:spPr>
          <a:xfrm>
            <a:off x="218120" y="962388"/>
            <a:ext cx="4489355" cy="5226840"/>
          </a:xfrm>
          <a:prstGeom prst="rect">
            <a:avLst/>
          </a:prstGeom>
        </p:spPr>
      </p:pic>
      <p:pic>
        <p:nvPicPr>
          <p:cNvPr id="9" name="Picture 8" descr="Transdorming 2D Figures a.pdf"/>
          <p:cNvPicPr>
            <a:picLocks noChangeAspect="1"/>
          </p:cNvPicPr>
          <p:nvPr/>
        </p:nvPicPr>
        <p:blipFill rotWithShape="1">
          <a:blip r:embed="rId4" cstate="screen">
            <a:extLst>
              <a:ext uri="{28A0092B-C50C-407E-A947-70E740481C1C}">
                <a14:useLocalDpi xmlns:a14="http://schemas.microsoft.com/office/drawing/2010/main"/>
              </a:ext>
            </a:extLst>
          </a:blip>
          <a:srcRect l="6027" t="14033" r="5571" b="12099"/>
          <a:stretch/>
        </p:blipFill>
        <p:spPr>
          <a:xfrm>
            <a:off x="4555025" y="962388"/>
            <a:ext cx="4312773" cy="5099745"/>
          </a:xfrm>
          <a:prstGeom prst="rect">
            <a:avLst/>
          </a:prstGeom>
        </p:spPr>
      </p:pic>
    </p:spTree>
    <p:extLst>
      <p:ext uri="{BB962C8B-B14F-4D97-AF65-F5344CB8AC3E}">
        <p14:creationId xmlns:p14="http://schemas.microsoft.com/office/powerpoint/2010/main" val="3407126037"/>
      </p:ext>
    </p:extLst>
  </p:cSld>
  <p:clrMapOvr>
    <a:masterClrMapping/>
  </p:clrMapOvr>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Build on students’ </a:t>
            </a:r>
            <a:r>
              <a:rPr lang="en-US" dirty="0"/>
              <a:t>existing ideas </a:t>
            </a:r>
          </a:p>
        </p:txBody>
      </p:sp>
      <p:sp>
        <p:nvSpPr>
          <p:cNvPr id="3" name="Content Placeholder 2"/>
          <p:cNvSpPr>
            <a:spLocks noGrp="1"/>
          </p:cNvSpPr>
          <p:nvPr>
            <p:ph idx="1"/>
          </p:nvPr>
        </p:nvSpPr>
        <p:spPr/>
        <p:txBody>
          <a:bodyPr/>
          <a:lstStyle/>
          <a:p>
            <a:pPr marL="0" indent="0">
              <a:buNone/>
            </a:pPr>
            <a:r>
              <a:rPr lang="en-US" dirty="0" smtClean="0"/>
              <a:t>A citrus farm grows orange trees to make orange juice.</a:t>
            </a:r>
            <a:endParaRPr lang="en-US" dirty="0"/>
          </a:p>
          <a:p>
            <a:pPr marL="0" indent="0">
              <a:buNone/>
            </a:pPr>
            <a:r>
              <a:rPr lang="en-US" dirty="0" smtClean="0"/>
              <a:t>What information might you need to know to help you to work out how much orange juice the farm can produce?</a:t>
            </a:r>
            <a:endParaRPr lang="en-US" dirty="0"/>
          </a:p>
        </p:txBody>
      </p:sp>
      <p:pic>
        <p:nvPicPr>
          <p:cNvPr id="4" name="Picture 3" descr="Screen shot 2017-09-27 at 20.54.19.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34484" y="3503452"/>
            <a:ext cx="6029042" cy="3084194"/>
          </a:xfrm>
          <a:prstGeom prst="rect">
            <a:avLst/>
          </a:prstGeom>
        </p:spPr>
      </p:pic>
      <p:sp>
        <p:nvSpPr>
          <p:cNvPr id="5" name="TextBox 4"/>
          <p:cNvSpPr txBox="1"/>
          <p:nvPr/>
        </p:nvSpPr>
        <p:spPr>
          <a:xfrm>
            <a:off x="793836" y="6450660"/>
            <a:ext cx="8295860" cy="369332"/>
          </a:xfrm>
          <a:prstGeom prst="rect">
            <a:avLst/>
          </a:prstGeom>
          <a:noFill/>
        </p:spPr>
        <p:txBody>
          <a:bodyPr wrap="square" rtlCol="0">
            <a:spAutoFit/>
          </a:bodyPr>
          <a:lstStyle/>
          <a:p>
            <a:pPr algn="r"/>
            <a:r>
              <a:rPr lang="en-US" i="1" dirty="0" smtClean="0"/>
              <a:t>NCETM Multiplicative Reasoning Project: Exploring Multiplicative </a:t>
            </a:r>
            <a:r>
              <a:rPr lang="en-US" i="1" dirty="0"/>
              <a:t>S</a:t>
            </a:r>
            <a:r>
              <a:rPr lang="en-US" i="1" dirty="0" smtClean="0"/>
              <a:t>tructures</a:t>
            </a:r>
            <a:endParaRPr lang="en-US" dirty="0"/>
          </a:p>
        </p:txBody>
      </p:sp>
    </p:spTree>
    <p:extLst>
      <p:ext uri="{BB962C8B-B14F-4D97-AF65-F5344CB8AC3E}">
        <p14:creationId xmlns:p14="http://schemas.microsoft.com/office/powerpoint/2010/main" val="3018055750"/>
      </p:ext>
    </p:extLst>
  </p:cSld>
  <p:clrMapOvr>
    <a:masterClrMapping/>
  </p:clrMapOvr>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23175" y="2500313"/>
            <a:ext cx="1401763" cy="116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Callout 5"/>
          <p:cNvSpPr/>
          <p:nvPr/>
        </p:nvSpPr>
        <p:spPr>
          <a:xfrm>
            <a:off x="4887913" y="1738313"/>
            <a:ext cx="4062412" cy="858837"/>
          </a:xfrm>
          <a:prstGeom prst="wedgeEllipseCallout">
            <a:avLst>
              <a:gd name="adj1" fmla="val 20188"/>
              <a:gd name="adj2" fmla="val 122721"/>
            </a:avLst>
          </a:prstGeom>
          <a:ln/>
        </p:spPr>
        <p:style>
          <a:lnRef idx="2">
            <a:schemeClr val="dk1"/>
          </a:lnRef>
          <a:fillRef idx="1">
            <a:schemeClr val="lt1"/>
          </a:fillRef>
          <a:effectRef idx="0">
            <a:schemeClr val="dk1"/>
          </a:effectRef>
          <a:fontRef idx="minor">
            <a:schemeClr val="dk1"/>
          </a:fontRef>
        </p:style>
        <p:txBody>
          <a:bodyPr/>
          <a:lstStyle/>
          <a:p>
            <a:pPr algn="ctr" fontAlgn="auto">
              <a:spcBef>
                <a:spcPts val="0"/>
              </a:spcBef>
              <a:spcAft>
                <a:spcPts val="0"/>
              </a:spcAft>
              <a:defRPr/>
            </a:pPr>
            <a:r>
              <a:rPr lang="en-GB" sz="1200" dirty="0">
                <a:latin typeface="Arial"/>
                <a:ea typeface="ＭＳ 明朝"/>
                <a:cs typeface="Times New Roman"/>
              </a:rPr>
              <a:t>Both batches have two more cartons of milk than juice so they will taste the same</a:t>
            </a:r>
            <a:endParaRPr lang="en-GB" sz="1200" dirty="0">
              <a:ea typeface="ＭＳ 明朝"/>
              <a:cs typeface="Times New Roman"/>
            </a:endParaRPr>
          </a:p>
        </p:txBody>
      </p:sp>
      <p:sp>
        <p:nvSpPr>
          <p:cNvPr id="7" name="Oval Callout 6"/>
          <p:cNvSpPr/>
          <p:nvPr/>
        </p:nvSpPr>
        <p:spPr>
          <a:xfrm>
            <a:off x="4505325" y="3586163"/>
            <a:ext cx="4519613" cy="1493837"/>
          </a:xfrm>
          <a:prstGeom prst="wedgeEllipseCallout">
            <a:avLst>
              <a:gd name="adj1" fmla="val 27735"/>
              <a:gd name="adj2" fmla="val 69902"/>
            </a:avLst>
          </a:prstGeom>
          <a:ln/>
        </p:spPr>
        <p:style>
          <a:lnRef idx="2">
            <a:schemeClr val="dk1"/>
          </a:lnRef>
          <a:fillRef idx="1">
            <a:schemeClr val="lt1"/>
          </a:fillRef>
          <a:effectRef idx="0">
            <a:schemeClr val="dk1"/>
          </a:effectRef>
          <a:fontRef idx="minor">
            <a:schemeClr val="dk1"/>
          </a:fontRef>
        </p:style>
        <p:txBody>
          <a:bodyPr/>
          <a:lstStyle/>
          <a:p>
            <a:pPr algn="ctr" fontAlgn="auto">
              <a:spcBef>
                <a:spcPts val="0"/>
              </a:spcBef>
              <a:spcAft>
                <a:spcPts val="0"/>
              </a:spcAft>
              <a:defRPr/>
            </a:pPr>
            <a:r>
              <a:rPr lang="en-GB" sz="1200" dirty="0">
                <a:latin typeface="Arial"/>
                <a:ea typeface="ＭＳ 明朝"/>
                <a:cs typeface="Times New Roman"/>
              </a:rPr>
              <a:t>In Batch 1,      of the milkshake is juice,</a:t>
            </a:r>
          </a:p>
          <a:p>
            <a:pPr algn="ctr" fontAlgn="auto">
              <a:spcBef>
                <a:spcPts val="0"/>
              </a:spcBef>
              <a:spcAft>
                <a:spcPts val="0"/>
              </a:spcAft>
              <a:defRPr/>
            </a:pPr>
            <a:endParaRPr lang="en-GB" sz="1200" dirty="0">
              <a:latin typeface="Arial"/>
              <a:ea typeface="ＭＳ 明朝"/>
              <a:cs typeface="Times New Roman"/>
            </a:endParaRPr>
          </a:p>
          <a:p>
            <a:pPr algn="ctr" fontAlgn="auto">
              <a:spcBef>
                <a:spcPts val="0"/>
              </a:spcBef>
              <a:spcAft>
                <a:spcPts val="0"/>
              </a:spcAft>
              <a:defRPr/>
            </a:pPr>
            <a:r>
              <a:rPr lang="en-GB" sz="1200" dirty="0">
                <a:latin typeface="Arial"/>
                <a:ea typeface="ＭＳ 明朝"/>
                <a:cs typeface="Times New Roman"/>
              </a:rPr>
              <a:t> whereas in Batch 2,     of the milkshake is</a:t>
            </a:r>
          </a:p>
          <a:p>
            <a:pPr algn="ctr" fontAlgn="auto">
              <a:spcBef>
                <a:spcPts val="0"/>
              </a:spcBef>
              <a:spcAft>
                <a:spcPts val="0"/>
              </a:spcAft>
              <a:defRPr/>
            </a:pPr>
            <a:endParaRPr lang="en-GB" sz="1200" dirty="0">
              <a:latin typeface="Arial"/>
              <a:ea typeface="ＭＳ 明朝"/>
              <a:cs typeface="Times New Roman"/>
            </a:endParaRPr>
          </a:p>
          <a:p>
            <a:pPr algn="ctr" fontAlgn="auto">
              <a:spcBef>
                <a:spcPts val="0"/>
              </a:spcBef>
              <a:spcAft>
                <a:spcPts val="0"/>
              </a:spcAft>
              <a:defRPr/>
            </a:pPr>
            <a:r>
              <a:rPr lang="en-GB" sz="1200" dirty="0">
                <a:latin typeface="Arial"/>
                <a:ea typeface="ＭＳ 明朝"/>
                <a:cs typeface="Times New Roman"/>
              </a:rPr>
              <a:t> juice so they will taste different</a:t>
            </a:r>
            <a:endParaRPr lang="en-GB" sz="1200" dirty="0">
              <a:ea typeface="ＭＳ 明朝"/>
              <a:cs typeface="Times New Roman"/>
            </a:endParaRPr>
          </a:p>
        </p:txBody>
      </p:sp>
      <p:graphicFrame>
        <p:nvGraphicFramePr>
          <p:cNvPr id="8" name="Object 12"/>
          <p:cNvGraphicFramePr>
            <a:graphicFrameLocks noChangeAspect="1"/>
          </p:cNvGraphicFramePr>
          <p:nvPr>
            <p:extLst>
              <p:ext uri="{D42A27DB-BD31-4B8C-83A1-F6EECF244321}">
                <p14:modId xmlns:p14="http://schemas.microsoft.com/office/powerpoint/2010/main" val="4111139348"/>
              </p:ext>
            </p:extLst>
          </p:nvPr>
        </p:nvGraphicFramePr>
        <p:xfrm>
          <a:off x="6218238" y="3757613"/>
          <a:ext cx="165100" cy="444500"/>
        </p:xfrm>
        <a:graphic>
          <a:graphicData uri="http://schemas.openxmlformats.org/presentationml/2006/ole">
            <mc:AlternateContent xmlns:mc="http://schemas.openxmlformats.org/markup-compatibility/2006">
              <mc:Choice xmlns:v="urn:schemas-microsoft-com:vml" Requires="v">
                <p:oleObj spid="_x0000_s1036" name="Equation" r:id="rId5" imgW="165100" imgH="444500" progId="Equation.3">
                  <p:embed/>
                </p:oleObj>
              </mc:Choice>
              <mc:Fallback>
                <p:oleObj name="Equation" r:id="rId5" imgW="165100" imgH="4445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18238" y="3757613"/>
                        <a:ext cx="165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13"/>
          <p:cNvGraphicFramePr>
            <a:graphicFrameLocks noChangeAspect="1"/>
          </p:cNvGraphicFramePr>
          <p:nvPr>
            <p:extLst>
              <p:ext uri="{D42A27DB-BD31-4B8C-83A1-F6EECF244321}">
                <p14:modId xmlns:p14="http://schemas.microsoft.com/office/powerpoint/2010/main" val="918575306"/>
              </p:ext>
            </p:extLst>
          </p:nvPr>
        </p:nvGraphicFramePr>
        <p:xfrm>
          <a:off x="6756400" y="4067175"/>
          <a:ext cx="165100" cy="444500"/>
        </p:xfrm>
        <a:graphic>
          <a:graphicData uri="http://schemas.openxmlformats.org/presentationml/2006/ole">
            <mc:AlternateContent xmlns:mc="http://schemas.openxmlformats.org/markup-compatibility/2006">
              <mc:Choice xmlns:v="urn:schemas-microsoft-com:vml" Requires="v">
                <p:oleObj spid="_x0000_s1037" name="Equation" r:id="rId7" imgW="165100" imgH="444500" progId="Equation.3">
                  <p:embed/>
                </p:oleObj>
              </mc:Choice>
              <mc:Fallback>
                <p:oleObj name="Equation" r:id="rId7" imgW="165100" imgH="4445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56400" y="4067175"/>
                        <a:ext cx="16510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0" name="Picture 14"/>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7810500" y="5249863"/>
            <a:ext cx="1150938" cy="119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5" descr="Unit 1 - Milkshake Lesson Shaded Handouts.pdf"/>
          <p:cNvPicPr>
            <a:picLocks noChangeAspect="1"/>
          </p:cNvPicPr>
          <p:nvPr/>
        </p:nvPicPr>
        <p:blipFill>
          <a:blip r:embed="rId10" cstate="screen">
            <a:extLst>
              <a:ext uri="{28A0092B-C50C-407E-A947-70E740481C1C}">
                <a14:useLocalDpi xmlns:a14="http://schemas.microsoft.com/office/drawing/2010/main"/>
              </a:ext>
            </a:extLst>
          </a:blip>
          <a:srcRect l="8749" t="13068" r="22964" b="49442"/>
          <a:stretch>
            <a:fillRect/>
          </a:stretch>
        </p:blipFill>
        <p:spPr bwMode="auto">
          <a:xfrm>
            <a:off x="14288" y="1568450"/>
            <a:ext cx="5189537"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6"/>
          <p:cNvSpPr txBox="1">
            <a:spLocks noChangeArrowheads="1"/>
          </p:cNvSpPr>
          <p:nvPr/>
        </p:nvSpPr>
        <p:spPr bwMode="auto">
          <a:xfrm>
            <a:off x="428625" y="1127125"/>
            <a:ext cx="827722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US" sz="1600">
                <a:latin typeface="Arial" charset="0"/>
                <a:cs typeface="Arial" charset="0"/>
              </a:rPr>
              <a:t>Two batches of milkshake are made by mixing cartons of juice with cartons of milk:</a:t>
            </a:r>
          </a:p>
        </p:txBody>
      </p:sp>
      <p:sp>
        <p:nvSpPr>
          <p:cNvPr id="13" name="TextBox 17"/>
          <p:cNvSpPr txBox="1">
            <a:spLocks noChangeArrowheads="1"/>
          </p:cNvSpPr>
          <p:nvPr/>
        </p:nvSpPr>
        <p:spPr bwMode="auto">
          <a:xfrm>
            <a:off x="428625" y="5845175"/>
            <a:ext cx="82772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r>
              <a:rPr lang="en-GB" sz="1600">
                <a:latin typeface="Arial" charset="0"/>
                <a:cs typeface="Arial" charset="0"/>
              </a:rPr>
              <a:t>Beth and Charlie can’t agree on whether the two batches of milkshake will taste</a:t>
            </a:r>
            <a:br>
              <a:rPr lang="en-GB" sz="1600">
                <a:latin typeface="Arial" charset="0"/>
                <a:cs typeface="Arial" charset="0"/>
              </a:rPr>
            </a:br>
            <a:r>
              <a:rPr lang="en-GB" sz="1600">
                <a:latin typeface="Arial" charset="0"/>
                <a:cs typeface="Arial" charset="0"/>
              </a:rPr>
              <a:t>the same. Determine whether the two batches will taste the same, commenting</a:t>
            </a:r>
            <a:br>
              <a:rPr lang="en-GB" sz="1600">
                <a:latin typeface="Arial" charset="0"/>
                <a:cs typeface="Arial" charset="0"/>
              </a:rPr>
            </a:br>
            <a:r>
              <a:rPr lang="en-GB" sz="1600">
                <a:latin typeface="Arial" charset="0"/>
                <a:cs typeface="Arial" charset="0"/>
              </a:rPr>
              <a:t>on the two reasons given. </a:t>
            </a:r>
            <a:endParaRPr lang="en-US" sz="1600">
              <a:latin typeface="Arial" charset="0"/>
              <a:cs typeface="Arial" charset="0"/>
            </a:endParaRPr>
          </a:p>
        </p:txBody>
      </p:sp>
      <p:sp>
        <p:nvSpPr>
          <p:cNvPr id="15" name="Title 1"/>
          <p:cNvSpPr>
            <a:spLocks noGrp="1"/>
          </p:cNvSpPr>
          <p:nvPr>
            <p:ph type="title"/>
          </p:nvPr>
        </p:nvSpPr>
        <p:spPr>
          <a:xfrm>
            <a:off x="457200" y="274638"/>
            <a:ext cx="8229600" cy="687750"/>
          </a:xfrm>
        </p:spPr>
        <p:txBody>
          <a:bodyPr>
            <a:normAutofit/>
          </a:bodyPr>
          <a:lstStyle/>
          <a:p>
            <a:r>
              <a:rPr lang="en-US" dirty="0" smtClean="0"/>
              <a:t>Expose </a:t>
            </a:r>
            <a:r>
              <a:rPr lang="en-US" dirty="0"/>
              <a:t>misconceptions and confront </a:t>
            </a:r>
            <a:r>
              <a:rPr lang="en-US" dirty="0" smtClean="0"/>
              <a:t>conflict</a:t>
            </a:r>
            <a:endParaRPr lang="en-US" dirty="0"/>
          </a:p>
        </p:txBody>
      </p:sp>
      <p:sp>
        <p:nvSpPr>
          <p:cNvPr id="16" name="TextBox 15"/>
          <p:cNvSpPr txBox="1"/>
          <p:nvPr/>
        </p:nvSpPr>
        <p:spPr>
          <a:xfrm>
            <a:off x="793836" y="6450660"/>
            <a:ext cx="8295860" cy="369332"/>
          </a:xfrm>
          <a:prstGeom prst="rect">
            <a:avLst/>
          </a:prstGeom>
          <a:noFill/>
        </p:spPr>
        <p:txBody>
          <a:bodyPr wrap="square" rtlCol="0">
            <a:spAutoFit/>
          </a:bodyPr>
          <a:lstStyle/>
          <a:p>
            <a:pPr algn="r"/>
            <a:r>
              <a:rPr lang="en-US" i="1" dirty="0" smtClean="0"/>
              <a:t>NCETM Multiplicative Reasoning Project: Milkshakes</a:t>
            </a:r>
            <a:endParaRPr lang="en-US" dirty="0"/>
          </a:p>
        </p:txBody>
      </p:sp>
    </p:spTree>
    <p:extLst>
      <p:ext uri="{BB962C8B-B14F-4D97-AF65-F5344CB8AC3E}">
        <p14:creationId xmlns:p14="http://schemas.microsoft.com/office/powerpoint/2010/main" val="589026540"/>
      </p:ext>
    </p:extLst>
  </p:cSld>
  <p:clrMapOvr>
    <a:masterClrMapping/>
  </p:clrMapOvr>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Emphasise</a:t>
            </a:r>
            <a:r>
              <a:rPr lang="en-US" dirty="0"/>
              <a:t> reasons rather than answers </a:t>
            </a:r>
          </a:p>
        </p:txBody>
      </p:sp>
      <p:sp>
        <p:nvSpPr>
          <p:cNvPr id="6" name="Content Placeholder 2"/>
          <p:cNvSpPr>
            <a:spLocks noGrp="1"/>
          </p:cNvSpPr>
          <p:nvPr>
            <p:ph idx="1"/>
          </p:nvPr>
        </p:nvSpPr>
        <p:spPr>
          <a:xfrm>
            <a:off x="457200" y="1104380"/>
            <a:ext cx="8229600" cy="5490344"/>
          </a:xfrm>
        </p:spPr>
        <p:txBody>
          <a:bodyPr/>
          <a:lstStyle/>
          <a:p>
            <a:pPr marL="0" indent="0">
              <a:buNone/>
            </a:pPr>
            <a:r>
              <a:rPr lang="en-US" dirty="0" smtClean="0"/>
              <a:t>Triangle ABC is isosceles with AB = 5cm and Angle B = 48 degrees.</a:t>
            </a:r>
          </a:p>
          <a:p>
            <a:pPr marL="0" indent="0">
              <a:buNone/>
            </a:pPr>
            <a:endParaRPr lang="en-US" dirty="0"/>
          </a:p>
          <a:p>
            <a:pPr marL="0" indent="0">
              <a:buNone/>
            </a:pPr>
            <a:r>
              <a:rPr lang="en-US" dirty="0" smtClean="0"/>
              <a:t>Triangle DEF is isosceles with DE = 5cm and Angle E = 48 degrees.</a:t>
            </a:r>
          </a:p>
          <a:p>
            <a:pPr marL="0" indent="0">
              <a:buNone/>
            </a:pPr>
            <a:endParaRPr lang="en-US" dirty="0"/>
          </a:p>
          <a:p>
            <a:pPr marL="0" indent="0">
              <a:buNone/>
            </a:pPr>
            <a:r>
              <a:rPr lang="en-US" dirty="0" smtClean="0"/>
              <a:t>Explain why the two triangles may not be identical. </a:t>
            </a:r>
            <a:endParaRPr lang="en-US" dirty="0"/>
          </a:p>
        </p:txBody>
      </p:sp>
      <p:sp>
        <p:nvSpPr>
          <p:cNvPr id="7" name="TextBox 6"/>
          <p:cNvSpPr txBox="1"/>
          <p:nvPr/>
        </p:nvSpPr>
        <p:spPr>
          <a:xfrm>
            <a:off x="793836" y="6450660"/>
            <a:ext cx="8295860" cy="369332"/>
          </a:xfrm>
          <a:prstGeom prst="rect">
            <a:avLst/>
          </a:prstGeom>
          <a:noFill/>
        </p:spPr>
        <p:txBody>
          <a:bodyPr wrap="square" rtlCol="0">
            <a:spAutoFit/>
          </a:bodyPr>
          <a:lstStyle/>
          <a:p>
            <a:pPr algn="r"/>
            <a:r>
              <a:rPr lang="en-US" i="1" dirty="0" smtClean="0"/>
              <a:t>Mathematics Assessment Project: Describing and Defining Triangles</a:t>
            </a:r>
            <a:endParaRPr lang="en-US" dirty="0"/>
          </a:p>
        </p:txBody>
      </p:sp>
    </p:spTree>
    <p:extLst>
      <p:ext uri="{BB962C8B-B14F-4D97-AF65-F5344CB8AC3E}">
        <p14:creationId xmlns:p14="http://schemas.microsoft.com/office/powerpoint/2010/main" val="858756529"/>
      </p:ext>
    </p:extLst>
  </p:cSld>
  <p:clrMapOvr>
    <a:masterClrMapping/>
  </p:clrMapOvr>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a:t>
            </a:r>
            <a:r>
              <a:rPr lang="en-US" dirty="0" smtClean="0"/>
              <a:t>xtend </a:t>
            </a:r>
            <a:r>
              <a:rPr lang="en-US" dirty="0"/>
              <a:t>and link learning</a:t>
            </a:r>
          </a:p>
        </p:txBody>
      </p:sp>
      <p:pic>
        <p:nvPicPr>
          <p:cNvPr id="5" name="Picture 4" descr="simultaneous_poster.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2664" y="999072"/>
            <a:ext cx="7941733" cy="5511058"/>
          </a:xfrm>
          <a:prstGeom prst="rect">
            <a:avLst/>
          </a:prstGeom>
        </p:spPr>
      </p:pic>
      <p:sp>
        <p:nvSpPr>
          <p:cNvPr id="6" name="TextBox 5"/>
          <p:cNvSpPr txBox="1"/>
          <p:nvPr/>
        </p:nvSpPr>
        <p:spPr>
          <a:xfrm>
            <a:off x="793836" y="6450660"/>
            <a:ext cx="8295860" cy="369332"/>
          </a:xfrm>
          <a:prstGeom prst="rect">
            <a:avLst/>
          </a:prstGeom>
          <a:noFill/>
        </p:spPr>
        <p:txBody>
          <a:bodyPr wrap="square" rtlCol="0">
            <a:spAutoFit/>
          </a:bodyPr>
          <a:lstStyle/>
          <a:p>
            <a:pPr algn="r"/>
            <a:r>
              <a:rPr lang="en-US" i="1" dirty="0" smtClean="0"/>
              <a:t>Mathematics Assessment Project: Classifying Solutions to Systems of Equations</a:t>
            </a:r>
            <a:endParaRPr lang="en-US" dirty="0"/>
          </a:p>
        </p:txBody>
      </p:sp>
    </p:spTree>
    <p:extLst>
      <p:ext uri="{BB962C8B-B14F-4D97-AF65-F5344CB8AC3E}">
        <p14:creationId xmlns:p14="http://schemas.microsoft.com/office/powerpoint/2010/main" val="1667668134"/>
      </p:ext>
    </p:extLst>
  </p:cSld>
  <p:clrMapOvr>
    <a:masterClrMapping/>
  </p:clrMapOvr>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Task Design Features</a:t>
            </a:r>
            <a:endParaRPr lang="en-US" dirty="0"/>
          </a:p>
        </p:txBody>
      </p:sp>
      <p:sp>
        <p:nvSpPr>
          <p:cNvPr id="3" name="Content Placeholder 2"/>
          <p:cNvSpPr>
            <a:spLocks noGrp="1"/>
          </p:cNvSpPr>
          <p:nvPr>
            <p:ph idx="1"/>
          </p:nvPr>
        </p:nvSpPr>
        <p:spPr>
          <a:xfrm>
            <a:off x="457200" y="1104380"/>
            <a:ext cx="8229600" cy="3391025"/>
          </a:xfrm>
        </p:spPr>
        <p:txBody>
          <a:bodyPr>
            <a:noAutofit/>
          </a:bodyPr>
          <a:lstStyle/>
          <a:p>
            <a:r>
              <a:rPr lang="en-US" sz="3600" dirty="0" smtClean="0"/>
              <a:t>Accessible, flexible, rich tasks</a:t>
            </a:r>
          </a:p>
          <a:p>
            <a:r>
              <a:rPr lang="en-US" sz="3600" dirty="0" smtClean="0"/>
              <a:t>Build on </a:t>
            </a:r>
            <a:r>
              <a:rPr lang="en-US" sz="3600" dirty="0"/>
              <a:t>students’ existing ideas </a:t>
            </a:r>
          </a:p>
          <a:p>
            <a:r>
              <a:rPr lang="en-US" sz="3600" dirty="0" smtClean="0"/>
              <a:t>Expose misconceptions and confront conflict</a:t>
            </a:r>
            <a:endParaRPr lang="en-US" sz="3600" dirty="0"/>
          </a:p>
          <a:p>
            <a:r>
              <a:rPr lang="en-US" sz="3600" dirty="0" err="1"/>
              <a:t>Emphasise</a:t>
            </a:r>
            <a:r>
              <a:rPr lang="en-US" sz="3600" dirty="0"/>
              <a:t> reasons rather than answers </a:t>
            </a:r>
          </a:p>
          <a:p>
            <a:r>
              <a:rPr lang="en-US" sz="3600" dirty="0"/>
              <a:t>E</a:t>
            </a:r>
            <a:r>
              <a:rPr lang="en-US" sz="3600" dirty="0" smtClean="0"/>
              <a:t>xtend </a:t>
            </a:r>
            <a:r>
              <a:rPr lang="en-US" sz="3600" dirty="0"/>
              <a:t>and link </a:t>
            </a:r>
            <a:r>
              <a:rPr lang="en-US" sz="3600" dirty="0" smtClean="0"/>
              <a:t>learning</a:t>
            </a:r>
            <a:endParaRPr lang="en-US" sz="3600" dirty="0"/>
          </a:p>
        </p:txBody>
      </p:sp>
    </p:spTree>
    <p:extLst>
      <p:ext uri="{BB962C8B-B14F-4D97-AF65-F5344CB8AC3E}">
        <p14:creationId xmlns:p14="http://schemas.microsoft.com/office/powerpoint/2010/main" val="1978822086"/>
      </p:ext>
    </p:extLst>
  </p:cSld>
  <p:clrMapOvr>
    <a:masterClrMapping/>
  </p:clrMapOvr>
  <p:timing>
    <p:tnLst>
      <p:par>
        <p:cTn xmlns:p14="http://schemas.microsoft.com/office/powerpoint/2010/mai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hape 15"/>
          <p:cNvSpPr>
            <a:spLocks noGrp="1"/>
          </p:cNvSpPr>
          <p:nvPr>
            <p:ph type="body" idx="1"/>
          </p:nvPr>
        </p:nvSpPr>
        <p:spPr>
          <a:xfrm>
            <a:off x="457199" y="1317591"/>
            <a:ext cx="8115473" cy="4816509"/>
          </a:xfrm>
          <a:prstGeom prst="rect">
            <a:avLst/>
          </a:prstGeom>
        </p:spPr>
        <p:txBody>
          <a:bodyPr>
            <a:normAutofit fontScale="92500" lnSpcReduction="10000"/>
          </a:bodyPr>
          <a:lstStyle/>
          <a:p>
            <a:pPr marL="0" marR="32511" indent="0" algn="l" defTabSz="365760">
              <a:spcBef>
                <a:spcPts val="600"/>
              </a:spcBef>
              <a:buNone/>
              <a:defRPr sz="1800" b="0">
                <a:solidFill>
                  <a:srgbClr val="000000"/>
                </a:solidFill>
                <a:uFillTx/>
              </a:defRPr>
            </a:pPr>
            <a:r>
              <a:rPr lang="en-GB" sz="2800" b="1" dirty="0" smtClean="0">
                <a:solidFill>
                  <a:srgbClr val="FF0000"/>
                </a:solidFill>
                <a:latin typeface="+mj-lt"/>
              </a:rPr>
              <a:t>The Shell Centre for Mathematical Education</a:t>
            </a:r>
          </a:p>
          <a:p>
            <a:pPr marL="0" marR="32511" indent="0" algn="l" defTabSz="365760">
              <a:spcBef>
                <a:spcPts val="600"/>
              </a:spcBef>
              <a:buNone/>
              <a:defRPr sz="1800" b="0">
                <a:solidFill>
                  <a:srgbClr val="000000"/>
                </a:solidFill>
                <a:uFillTx/>
              </a:defRPr>
            </a:pPr>
            <a:r>
              <a:rPr lang="en-GB" sz="2800" b="1" dirty="0">
                <a:solidFill>
                  <a:srgbClr val="FF0000"/>
                </a:solidFill>
                <a:latin typeface="+mj-lt"/>
              </a:rPr>
              <a:t>	</a:t>
            </a:r>
            <a:r>
              <a:rPr lang="en-GB" sz="2800" b="1" dirty="0" smtClean="0">
                <a:solidFill>
                  <a:srgbClr val="FF0000"/>
                </a:solidFill>
                <a:latin typeface="+mj-lt"/>
              </a:rPr>
              <a:t>	– the story so far</a:t>
            </a:r>
          </a:p>
          <a:p>
            <a:pPr marL="0" marR="32511" indent="0" defTabSz="365760">
              <a:spcBef>
                <a:spcPts val="600"/>
              </a:spcBef>
              <a:buNone/>
              <a:defRPr sz="1800" b="0">
                <a:solidFill>
                  <a:srgbClr val="000000"/>
                </a:solidFill>
                <a:uFillTx/>
              </a:defRPr>
            </a:pPr>
            <a:endParaRPr lang="en-GB" sz="2800" b="1" dirty="0" smtClean="0">
              <a:solidFill>
                <a:srgbClr val="FF0000"/>
              </a:solidFill>
              <a:latin typeface="+mj-lt"/>
            </a:endParaRPr>
          </a:p>
          <a:p>
            <a:pPr marL="0" marR="32511" lvl="0" indent="0" defTabSz="365760">
              <a:spcBef>
                <a:spcPts val="600"/>
              </a:spcBef>
              <a:buNone/>
              <a:defRPr sz="1800" b="0">
                <a:solidFill>
                  <a:srgbClr val="000000"/>
                </a:solidFill>
                <a:uFillTx/>
              </a:defRPr>
            </a:pPr>
            <a:r>
              <a:rPr lang="en-GB" sz="2800" b="0" dirty="0" smtClean="0">
                <a:solidFill>
                  <a:srgbClr val="FFFFFF"/>
                </a:solidFill>
                <a:uFill>
                  <a:solidFill>
                    <a:srgbClr val="FFFFFF"/>
                  </a:solidFill>
                </a:uFill>
                <a:latin typeface="+mj-lt"/>
              </a:rPr>
              <a:t>Aspects of design</a:t>
            </a:r>
          </a:p>
          <a:p>
            <a:pPr marL="0" marR="32511" lvl="0" indent="0" defTabSz="365760">
              <a:spcBef>
                <a:spcPts val="600"/>
              </a:spcBef>
              <a:buNone/>
              <a:defRPr sz="1800" b="0">
                <a:solidFill>
                  <a:srgbClr val="000000"/>
                </a:solidFill>
                <a:uFillTx/>
              </a:defRPr>
            </a:pPr>
            <a:endParaRPr lang="en-GB" sz="2560" b="0" dirty="0" smtClean="0">
              <a:solidFill>
                <a:srgbClr val="FF0000"/>
              </a:solidFill>
              <a:uFill>
                <a:solidFill>
                  <a:srgbClr val="FFFFFF"/>
                </a:solidFill>
              </a:uFill>
              <a:latin typeface="+mj-lt"/>
            </a:endParaRPr>
          </a:p>
          <a:p>
            <a:pPr marL="0" marR="32511" indent="0" defTabSz="365760">
              <a:spcBef>
                <a:spcPts val="600"/>
              </a:spcBef>
              <a:buNone/>
              <a:defRPr sz="1800" b="0">
                <a:solidFill>
                  <a:srgbClr val="000000"/>
                </a:solidFill>
                <a:uFillTx/>
              </a:defRPr>
            </a:pPr>
            <a:r>
              <a:rPr lang="en-GB" sz="3600" b="1" dirty="0">
                <a:solidFill>
                  <a:schemeClr val="bg1"/>
                </a:solidFill>
                <a:uFillTx/>
                <a:latin typeface="+mj-lt"/>
              </a:rPr>
              <a:t>Formative assessment using </a:t>
            </a:r>
            <a:r>
              <a:rPr lang="en-GB" sz="3600" b="1" dirty="0" err="1">
                <a:solidFill>
                  <a:schemeClr val="bg1"/>
                </a:solidFill>
                <a:uFillTx/>
                <a:latin typeface="+mj-lt"/>
              </a:rPr>
              <a:t>iPad</a:t>
            </a:r>
            <a:r>
              <a:rPr lang="en-GB" sz="3600" b="1" dirty="0">
                <a:solidFill>
                  <a:schemeClr val="bg1"/>
                </a:solidFill>
                <a:uFillTx/>
                <a:latin typeface="+mj-lt"/>
              </a:rPr>
              <a:t> </a:t>
            </a:r>
            <a:r>
              <a:rPr lang="en-GB" sz="3600" b="1" dirty="0" smtClean="0">
                <a:solidFill>
                  <a:schemeClr val="bg1"/>
                </a:solidFill>
                <a:uFillTx/>
                <a:latin typeface="+mj-lt"/>
              </a:rPr>
              <a:t>technology (</a:t>
            </a:r>
            <a:r>
              <a:rPr lang="en-GB" sz="3600" b="1" dirty="0" err="1" smtClean="0">
                <a:solidFill>
                  <a:schemeClr val="bg1"/>
                </a:solidFill>
                <a:uFillTx/>
                <a:latin typeface="+mj-lt"/>
              </a:rPr>
              <a:t>FasMED</a:t>
            </a:r>
            <a:r>
              <a:rPr lang="en-GB" sz="3600" b="1" dirty="0" smtClean="0">
                <a:solidFill>
                  <a:schemeClr val="bg1"/>
                </a:solidFill>
                <a:uFillTx/>
                <a:latin typeface="+mj-lt"/>
              </a:rPr>
              <a:t> project)</a:t>
            </a:r>
            <a:endParaRPr lang="en-GB" sz="3600" b="1" dirty="0">
              <a:solidFill>
                <a:schemeClr val="bg1"/>
              </a:solidFill>
              <a:uFillTx/>
              <a:latin typeface="+mj-lt"/>
            </a:endParaRPr>
          </a:p>
          <a:p>
            <a:pPr marL="0" marR="32511" lvl="0" indent="0" defTabSz="365760">
              <a:spcBef>
                <a:spcPts val="600"/>
              </a:spcBef>
              <a:buNone/>
              <a:defRPr sz="1800" b="0">
                <a:solidFill>
                  <a:srgbClr val="000000"/>
                </a:solidFill>
                <a:uFillTx/>
              </a:defRPr>
            </a:pPr>
            <a:r>
              <a:rPr lang="en-GB" sz="3600" b="1" dirty="0" smtClean="0">
                <a:solidFill>
                  <a:schemeClr val="bg1"/>
                </a:solidFill>
                <a:latin typeface="+mj-lt"/>
              </a:rPr>
              <a:t>Diane </a:t>
            </a:r>
            <a:r>
              <a:rPr lang="en-GB" sz="3600" b="1" dirty="0" err="1" smtClean="0">
                <a:solidFill>
                  <a:schemeClr val="bg1"/>
                </a:solidFill>
                <a:latin typeface="+mj-lt"/>
              </a:rPr>
              <a:t>Dalby</a:t>
            </a:r>
            <a:endParaRPr lang="en-GB" sz="3600" b="1" dirty="0" smtClean="0">
              <a:solidFill>
                <a:schemeClr val="bg1"/>
              </a:solidFill>
              <a:uFill>
                <a:solidFill>
                  <a:srgbClr val="FFFFFF"/>
                </a:solidFill>
              </a:uFill>
              <a:latin typeface="+mj-lt"/>
            </a:endParaRPr>
          </a:p>
          <a:p>
            <a:pPr marL="0" marR="32511" lvl="0" indent="0" defTabSz="365760">
              <a:spcBef>
                <a:spcPts val="600"/>
              </a:spcBef>
              <a:buNone/>
              <a:defRPr sz="1800" b="0">
                <a:solidFill>
                  <a:srgbClr val="000000"/>
                </a:solidFill>
                <a:uFillTx/>
              </a:defRPr>
            </a:pPr>
            <a:endParaRPr lang="en-GB" sz="2560" b="0" dirty="0" smtClean="0">
              <a:solidFill>
                <a:srgbClr val="FFFFFF"/>
              </a:solidFill>
              <a:uFill>
                <a:solidFill>
                  <a:srgbClr val="FFFFFF"/>
                </a:solidFill>
              </a:uFill>
              <a:latin typeface="+mj-lt"/>
            </a:endParaRPr>
          </a:p>
          <a:p>
            <a:pPr marL="0" marR="32511" lvl="0" indent="0" defTabSz="365760">
              <a:spcBef>
                <a:spcPts val="600"/>
              </a:spcBef>
              <a:buNone/>
              <a:defRPr sz="1800" b="0">
                <a:solidFill>
                  <a:srgbClr val="000000"/>
                </a:solidFill>
                <a:uFillTx/>
              </a:defRPr>
            </a:pPr>
            <a:r>
              <a:rPr lang="en-GB" sz="2400" b="1" dirty="0">
                <a:solidFill>
                  <a:srgbClr val="FF0000"/>
                </a:solidFill>
                <a:uFillTx/>
              </a:rPr>
              <a:t>Shell Centre </a:t>
            </a:r>
            <a:r>
              <a:rPr lang="en-GB" sz="2400" b="1" dirty="0" smtClean="0">
                <a:solidFill>
                  <a:srgbClr val="FF0000"/>
                </a:solidFill>
                <a:uFillTx/>
              </a:rPr>
              <a:t>Jubilee Conference</a:t>
            </a:r>
          </a:p>
          <a:p>
            <a:pPr marL="0" marR="32511" lvl="0" indent="0" defTabSz="365760">
              <a:spcBef>
                <a:spcPts val="600"/>
              </a:spcBef>
              <a:buNone/>
              <a:defRPr sz="1800" b="0">
                <a:solidFill>
                  <a:srgbClr val="000000"/>
                </a:solidFill>
                <a:uFillTx/>
              </a:defRPr>
            </a:pPr>
            <a:r>
              <a:rPr lang="en-GB" sz="2400" b="1" dirty="0" smtClean="0">
                <a:solidFill>
                  <a:srgbClr val="FF0000"/>
                </a:solidFill>
                <a:uFillTx/>
                <a:latin typeface="+mj-lt"/>
              </a:rPr>
              <a:t>September 2017</a:t>
            </a:r>
            <a:endParaRPr sz="2240" b="0" dirty="0">
              <a:solidFill>
                <a:srgbClr val="FFFFFF"/>
              </a:solidFill>
              <a:uFill>
                <a:solidFill>
                  <a:srgbClr val="FFFFFF"/>
                </a:solidFill>
              </a:uFill>
              <a:latin typeface="+mj-lt"/>
            </a:endParaRPr>
          </a:p>
        </p:txBody>
      </p:sp>
    </p:spTree>
    <p:extLst>
      <p:ext uri="{BB962C8B-B14F-4D97-AF65-F5344CB8AC3E}">
        <p14:creationId xmlns:p14="http://schemas.microsoft.com/office/powerpoint/2010/main" val="242385776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5736" y="524783"/>
            <a:ext cx="7886700" cy="1325563"/>
          </a:xfrm>
        </p:spPr>
        <p:txBody>
          <a:bodyPr>
            <a:normAutofit/>
          </a:bodyPr>
          <a:lstStyle/>
          <a:p>
            <a:pPr algn="ctr"/>
            <a:r>
              <a:rPr lang="en-US" b="1" dirty="0" smtClean="0">
                <a:solidFill>
                  <a:srgbClr val="0040AD"/>
                </a:solidFill>
                <a:latin typeface="+mn-lt"/>
              </a:rPr>
              <a:t>Characteristics of the design process</a:t>
            </a:r>
            <a:endParaRPr lang="en-US" b="1" dirty="0">
              <a:solidFill>
                <a:srgbClr val="0040AD"/>
              </a:solidFill>
              <a:latin typeface="+mn-lt"/>
            </a:endParaRPr>
          </a:p>
        </p:txBody>
      </p:sp>
      <p:sp>
        <p:nvSpPr>
          <p:cNvPr id="3" name="Content Placeholder 2"/>
          <p:cNvSpPr>
            <a:spLocks noGrp="1"/>
          </p:cNvSpPr>
          <p:nvPr>
            <p:ph idx="1"/>
          </p:nvPr>
        </p:nvSpPr>
        <p:spPr>
          <a:xfrm>
            <a:off x="1001486" y="2087538"/>
            <a:ext cx="7315200" cy="3616575"/>
          </a:xfrm>
        </p:spPr>
        <p:txBody>
          <a:bodyPr>
            <a:normAutofit fontScale="92500" lnSpcReduction="10000"/>
          </a:bodyPr>
          <a:lstStyle/>
          <a:p>
            <a:pPr marL="0" indent="0" defTabSz="685765">
              <a:lnSpc>
                <a:spcPct val="100000"/>
              </a:lnSpc>
              <a:spcBef>
                <a:spcPts val="0"/>
              </a:spcBef>
              <a:buNone/>
            </a:pPr>
            <a:r>
              <a:rPr lang="en-US" b="1" dirty="0" smtClean="0">
                <a:solidFill>
                  <a:srgbClr val="FF0000"/>
                </a:solidFill>
              </a:rPr>
              <a:t>Collaboration</a:t>
            </a:r>
            <a:r>
              <a:rPr lang="en-US" dirty="0" smtClean="0"/>
              <a:t> between teachers and researchers in lesson designs.</a:t>
            </a:r>
            <a:endParaRPr lang="en-US" dirty="0"/>
          </a:p>
          <a:p>
            <a:pPr marL="0" indent="0" defTabSz="685765">
              <a:lnSpc>
                <a:spcPct val="100000"/>
              </a:lnSpc>
              <a:spcBef>
                <a:spcPts val="0"/>
              </a:spcBef>
              <a:buNone/>
            </a:pPr>
            <a:endParaRPr lang="en-US" b="1" dirty="0" smtClean="0">
              <a:solidFill>
                <a:srgbClr val="FF0000"/>
              </a:solidFill>
            </a:endParaRPr>
          </a:p>
          <a:p>
            <a:pPr marL="0" indent="0" defTabSz="685765">
              <a:lnSpc>
                <a:spcPct val="100000"/>
              </a:lnSpc>
              <a:spcBef>
                <a:spcPts val="0"/>
              </a:spcBef>
              <a:buNone/>
            </a:pPr>
            <a:r>
              <a:rPr lang="en-US" b="1" dirty="0" smtClean="0">
                <a:solidFill>
                  <a:srgbClr val="FF0000"/>
                </a:solidFill>
              </a:rPr>
              <a:t>Knowledge-sharing</a:t>
            </a:r>
            <a:r>
              <a:rPr lang="en-US" dirty="0" smtClean="0"/>
              <a:t> </a:t>
            </a:r>
            <a:r>
              <a:rPr lang="en-US" dirty="0"/>
              <a:t>between teachers and researchers </a:t>
            </a:r>
            <a:r>
              <a:rPr lang="en-US" dirty="0" smtClean="0"/>
              <a:t>became essential since </a:t>
            </a:r>
            <a:r>
              <a:rPr lang="en-US" dirty="0"/>
              <a:t>each had specific knowledge of </a:t>
            </a:r>
            <a:r>
              <a:rPr lang="en-US" dirty="0" smtClean="0"/>
              <a:t>value.</a:t>
            </a:r>
          </a:p>
          <a:p>
            <a:pPr marL="0" indent="0" defTabSz="685765">
              <a:lnSpc>
                <a:spcPct val="100000"/>
              </a:lnSpc>
              <a:spcBef>
                <a:spcPts val="0"/>
              </a:spcBef>
              <a:buNone/>
            </a:pPr>
            <a:endParaRPr lang="en-US" b="1" dirty="0">
              <a:solidFill>
                <a:srgbClr val="FF0000"/>
              </a:solidFill>
            </a:endParaRPr>
          </a:p>
          <a:p>
            <a:pPr marL="0" indent="0" defTabSz="685765">
              <a:lnSpc>
                <a:spcPct val="100000"/>
              </a:lnSpc>
              <a:spcBef>
                <a:spcPts val="0"/>
              </a:spcBef>
              <a:buNone/>
            </a:pPr>
            <a:r>
              <a:rPr lang="en-US" b="1" dirty="0" smtClean="0">
                <a:solidFill>
                  <a:srgbClr val="FF0000"/>
                </a:solidFill>
              </a:rPr>
              <a:t>Experimentation</a:t>
            </a:r>
            <a:r>
              <a:rPr lang="en-US" dirty="0" smtClean="0"/>
              <a:t> </a:t>
            </a:r>
            <a:r>
              <a:rPr lang="en-US" dirty="0"/>
              <a:t>with uses of technology </a:t>
            </a:r>
            <a:r>
              <a:rPr lang="en-US" dirty="0" smtClean="0"/>
              <a:t>rather </a:t>
            </a:r>
            <a:r>
              <a:rPr lang="en-US" dirty="0"/>
              <a:t>than </a:t>
            </a:r>
            <a:r>
              <a:rPr lang="en-US" dirty="0" smtClean="0"/>
              <a:t>refinement of </a:t>
            </a:r>
            <a:r>
              <a:rPr lang="en-US" dirty="0"/>
              <a:t>a</a:t>
            </a:r>
            <a:r>
              <a:rPr lang="en-US" dirty="0" smtClean="0"/>
              <a:t> product</a:t>
            </a:r>
            <a:r>
              <a:rPr lang="en-US" dirty="0"/>
              <a:t>.</a:t>
            </a:r>
          </a:p>
        </p:txBody>
      </p:sp>
    </p:spTree>
    <p:extLst>
      <p:ext uri="{BB962C8B-B14F-4D97-AF65-F5344CB8AC3E}">
        <p14:creationId xmlns:p14="http://schemas.microsoft.com/office/powerpoint/2010/main" val="325571836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70000"/>
                    </a14:imgEffect>
                  </a14:imgLayer>
                </a14:imgProps>
              </a:ext>
            </a:extLst>
          </a:blip>
          <a:stretch>
            <a:fillRect/>
          </a:stretch>
        </p:blipFill>
        <p:spPr>
          <a:xfrm>
            <a:off x="0" y="25400"/>
            <a:ext cx="9144000" cy="6785761"/>
          </a:xfrm>
          <a:prstGeom prst="rect">
            <a:avLst/>
          </a:prstGeom>
        </p:spPr>
      </p:pic>
    </p:spTree>
    <p:extLst>
      <p:ext uri="{BB962C8B-B14F-4D97-AF65-F5344CB8AC3E}">
        <p14:creationId xmlns:p14="http://schemas.microsoft.com/office/powerpoint/2010/main" val="3260804910"/>
      </p:ext>
    </p:extLst>
  </p:cSld>
  <p:clrMapOvr>
    <a:masterClrMapping/>
  </p:clrMapOvr>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6972" y="728221"/>
            <a:ext cx="7010400" cy="857250"/>
          </a:xfrm>
        </p:spPr>
        <p:txBody>
          <a:bodyPr>
            <a:normAutofit fontScale="90000"/>
          </a:bodyPr>
          <a:lstStyle/>
          <a:p>
            <a:pPr algn="ctr"/>
            <a:r>
              <a:rPr lang="en-US" b="1" dirty="0" smtClean="0">
                <a:solidFill>
                  <a:srgbClr val="0040AD"/>
                </a:solidFill>
                <a:latin typeface="+mn-lt"/>
              </a:rPr>
              <a:t>Formative assessment and iPad technology</a:t>
            </a:r>
            <a:endParaRPr lang="en-US" b="1" dirty="0">
              <a:solidFill>
                <a:srgbClr val="0040AD"/>
              </a:solidFill>
              <a:latin typeface="+mn-lt"/>
            </a:endParaRPr>
          </a:p>
        </p:txBody>
      </p:sp>
      <p:sp>
        <p:nvSpPr>
          <p:cNvPr id="3" name="Content Placeholder 2"/>
          <p:cNvSpPr>
            <a:spLocks noGrp="1"/>
          </p:cNvSpPr>
          <p:nvPr>
            <p:ph idx="1"/>
          </p:nvPr>
        </p:nvSpPr>
        <p:spPr>
          <a:xfrm>
            <a:off x="986972" y="2108203"/>
            <a:ext cx="5087448" cy="3488332"/>
          </a:xfrm>
        </p:spPr>
        <p:txBody>
          <a:bodyPr>
            <a:normAutofit fontScale="85000" lnSpcReduction="10000"/>
          </a:bodyPr>
          <a:lstStyle/>
          <a:p>
            <a:pPr marL="0" indent="0">
              <a:buNone/>
            </a:pPr>
            <a:r>
              <a:rPr lang="en-US" b="1" dirty="0">
                <a:solidFill>
                  <a:srgbClr val="C00000"/>
                </a:solidFill>
              </a:rPr>
              <a:t>Building on </a:t>
            </a:r>
            <a:r>
              <a:rPr lang="en-US" b="1" dirty="0" smtClean="0">
                <a:solidFill>
                  <a:srgbClr val="C00000"/>
                </a:solidFill>
              </a:rPr>
              <a:t>students’ </a:t>
            </a:r>
            <a:r>
              <a:rPr lang="en-US" b="1" dirty="0">
                <a:solidFill>
                  <a:srgbClr val="C00000"/>
                </a:solidFill>
              </a:rPr>
              <a:t>prior </a:t>
            </a:r>
            <a:r>
              <a:rPr lang="en-US" b="1" dirty="0" smtClean="0">
                <a:solidFill>
                  <a:srgbClr val="C00000"/>
                </a:solidFill>
              </a:rPr>
              <a:t>knowledge</a:t>
            </a:r>
          </a:p>
          <a:p>
            <a:pPr marL="0" indent="0">
              <a:buNone/>
            </a:pPr>
            <a:r>
              <a:rPr lang="en-US" dirty="0">
                <a:solidFill>
                  <a:srgbClr val="000090"/>
                </a:solidFill>
              </a:rPr>
              <a:t>P</a:t>
            </a:r>
            <a:r>
              <a:rPr lang="en-US" dirty="0" smtClean="0">
                <a:solidFill>
                  <a:srgbClr val="000090"/>
                </a:solidFill>
              </a:rPr>
              <a:t>re-lesson diagnostic assessment and class overviews are used in lesson planning.</a:t>
            </a:r>
          </a:p>
          <a:p>
            <a:pPr marL="0" indent="0">
              <a:buNone/>
            </a:pPr>
            <a:endParaRPr lang="en-US" dirty="0">
              <a:solidFill>
                <a:srgbClr val="000090"/>
              </a:solidFill>
            </a:endParaRPr>
          </a:p>
          <a:p>
            <a:pPr marL="0" indent="0">
              <a:buNone/>
            </a:pPr>
            <a:r>
              <a:rPr lang="en-US" b="1" dirty="0">
                <a:solidFill>
                  <a:srgbClr val="C00000"/>
                </a:solidFill>
              </a:rPr>
              <a:t>Identifying and responding to students’ conceptual </a:t>
            </a:r>
            <a:r>
              <a:rPr lang="en-US" b="1" dirty="0" smtClean="0">
                <a:solidFill>
                  <a:srgbClr val="C00000"/>
                </a:solidFill>
              </a:rPr>
              <a:t>difficulties</a:t>
            </a:r>
          </a:p>
          <a:p>
            <a:pPr marL="0" indent="0">
              <a:buNone/>
            </a:pPr>
            <a:r>
              <a:rPr lang="en-US" dirty="0">
                <a:solidFill>
                  <a:srgbClr val="000090"/>
                </a:solidFill>
              </a:rPr>
              <a:t>S</a:t>
            </a:r>
            <a:r>
              <a:rPr lang="en-US" dirty="0" smtClean="0">
                <a:solidFill>
                  <a:srgbClr val="000090"/>
                </a:solidFill>
              </a:rPr>
              <a:t>ample student work is selected and displayed to expose misconceptions.</a:t>
            </a:r>
            <a:endParaRPr lang="en-US" dirty="0">
              <a:solidFill>
                <a:srgbClr val="000090"/>
              </a:solidFill>
            </a:endParaRPr>
          </a:p>
        </p:txBody>
      </p:sp>
      <p:pic>
        <p:nvPicPr>
          <p:cNvPr id="6" name="Picture 5"/>
          <p:cNvPicPr>
            <a:picLocks noChangeAspect="1"/>
          </p:cNvPicPr>
          <p:nvPr/>
        </p:nvPicPr>
        <p:blipFill>
          <a:blip r:embed="rId2" cstate="screen">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a:ext>
            </a:extLst>
          </a:blip>
          <a:stretch>
            <a:fillRect/>
          </a:stretch>
        </p:blipFill>
        <p:spPr>
          <a:xfrm rot="21261086">
            <a:off x="5919726" y="1834759"/>
            <a:ext cx="1653445" cy="14126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a:blip r:embed="rId4" cstate="screen">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a:ext>
            </a:extLst>
          </a:blip>
          <a:stretch>
            <a:fillRect/>
          </a:stretch>
        </p:blipFill>
        <p:spPr>
          <a:xfrm rot="362572">
            <a:off x="5675271" y="3285529"/>
            <a:ext cx="2414495" cy="10867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Content Placeholder 2" descr="Screen Shot 2015-04-23 at 18.19.17.png"/>
          <p:cNvPicPr>
            <a:picLocks noChangeAspect="1"/>
          </p:cNvPicPr>
          <p:nvPr/>
        </p:nvPicPr>
        <p:blipFill>
          <a:blip r:embed="rId6" cstate="screen">
            <a:extLst>
              <a:ext uri="{BEBA8EAE-BF5A-486C-A8C5-ECC9F3942E4B}">
                <a14:imgProps xmlns:a14="http://schemas.microsoft.com/office/drawing/2010/main">
                  <a14:imgLayer r:embed="rId7">
                    <a14:imgEffect>
                      <a14:sharpenSoften amount="50000"/>
                    </a14:imgEffect>
                    <a14:imgEffect>
                      <a14:brightnessContrast bright="40000" contrast="-40000"/>
                    </a14:imgEffect>
                  </a14:imgLayer>
                </a14:imgProps>
              </a:ext>
              <a:ext uri="{28A0092B-C50C-407E-A947-70E740481C1C}">
                <a14:useLocalDpi xmlns:a14="http://schemas.microsoft.com/office/drawing/2010/main"/>
              </a:ext>
            </a:extLst>
          </a:blip>
          <a:srcRect t="-2522" b="-2522"/>
          <a:stretch>
            <a:fillRect/>
          </a:stretch>
        </p:blipFill>
        <p:spPr>
          <a:xfrm rot="20365731">
            <a:off x="6236500" y="4205781"/>
            <a:ext cx="1741775" cy="123810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07946986"/>
      </p:ext>
    </p:extLst>
  </p:cSld>
  <p:clrMapOvr>
    <a:masterClrMapping/>
  </p:clrMapOvr>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Shape 104"/>
          <p:cNvSpPr>
            <a:spLocks noGrp="1"/>
          </p:cNvSpPr>
          <p:nvPr>
            <p:ph type="title"/>
          </p:nvPr>
        </p:nvSpPr>
        <p:spPr>
          <a:xfrm>
            <a:off x="1199734" y="550403"/>
            <a:ext cx="6493880" cy="857250"/>
          </a:xfrm>
          <a:prstGeom prst="rect">
            <a:avLst/>
          </a:prstGeom>
        </p:spPr>
        <p:txBody>
          <a:bodyPr>
            <a:normAutofit fontScale="90000"/>
          </a:bodyPr>
          <a:lstStyle/>
          <a:p>
            <a:pPr algn="ctr"/>
            <a:r>
              <a:rPr b="1" dirty="0" smtClean="0">
                <a:solidFill>
                  <a:srgbClr val="0040AD"/>
                </a:solidFill>
                <a:latin typeface="Calibri"/>
                <a:cs typeface="Calibri"/>
              </a:rPr>
              <a:t>Formative assessment and </a:t>
            </a:r>
            <a:r>
              <a:rPr lang="en-GB" b="1" dirty="0" smtClean="0">
                <a:solidFill>
                  <a:srgbClr val="0040AD"/>
                </a:solidFill>
                <a:latin typeface="Calibri"/>
                <a:cs typeface="Calibri"/>
              </a:rPr>
              <a:t>iPad </a:t>
            </a:r>
            <a:r>
              <a:rPr b="1" dirty="0" smtClean="0">
                <a:solidFill>
                  <a:srgbClr val="0040AD"/>
                </a:solidFill>
                <a:latin typeface="Calibri"/>
                <a:cs typeface="Calibri"/>
              </a:rPr>
              <a:t>technology</a:t>
            </a:r>
            <a:endParaRPr b="1" dirty="0">
              <a:solidFill>
                <a:srgbClr val="0040AD"/>
              </a:solidFill>
              <a:latin typeface="Calibri"/>
              <a:cs typeface="Calibri"/>
            </a:endParaRPr>
          </a:p>
        </p:txBody>
      </p:sp>
      <p:sp>
        <p:nvSpPr>
          <p:cNvPr id="3" name="Content Placeholder 2"/>
          <p:cNvSpPr>
            <a:spLocks noGrp="1"/>
          </p:cNvSpPr>
          <p:nvPr>
            <p:ph idx="1"/>
          </p:nvPr>
        </p:nvSpPr>
        <p:spPr>
          <a:xfrm>
            <a:off x="841829" y="1920477"/>
            <a:ext cx="5312228" cy="4001352"/>
          </a:xfrm>
        </p:spPr>
        <p:txBody>
          <a:bodyPr>
            <a:normAutofit fontScale="77500" lnSpcReduction="20000"/>
          </a:bodyPr>
          <a:lstStyle/>
          <a:p>
            <a:pPr marL="0" indent="0">
              <a:buNone/>
            </a:pPr>
            <a:r>
              <a:rPr lang="en-US" b="1" dirty="0">
                <a:solidFill>
                  <a:srgbClr val="C00000"/>
                </a:solidFill>
              </a:rPr>
              <a:t>Using </a:t>
            </a:r>
            <a:r>
              <a:rPr lang="en-US" b="1" dirty="0" smtClean="0">
                <a:solidFill>
                  <a:srgbClr val="C00000"/>
                </a:solidFill>
              </a:rPr>
              <a:t>questioning</a:t>
            </a:r>
            <a:endParaRPr lang="en-US" b="1" dirty="0">
              <a:solidFill>
                <a:srgbClr val="C00000"/>
              </a:solidFill>
            </a:endParaRPr>
          </a:p>
          <a:p>
            <a:pPr marL="0" indent="0">
              <a:buNone/>
            </a:pPr>
            <a:r>
              <a:rPr lang="en-US" dirty="0">
                <a:solidFill>
                  <a:srgbClr val="000090"/>
                </a:solidFill>
              </a:rPr>
              <a:t>Student work is displayed and students are questioned about their methods</a:t>
            </a:r>
            <a:r>
              <a:rPr lang="en-US" dirty="0" smtClean="0">
                <a:solidFill>
                  <a:srgbClr val="000090"/>
                </a:solidFill>
              </a:rPr>
              <a:t>.</a:t>
            </a:r>
          </a:p>
          <a:p>
            <a:pPr marL="0" indent="0">
              <a:buNone/>
            </a:pPr>
            <a:endParaRPr lang="en-US" dirty="0">
              <a:solidFill>
                <a:srgbClr val="000090"/>
              </a:solidFill>
            </a:endParaRPr>
          </a:p>
          <a:p>
            <a:pPr marL="0" indent="0">
              <a:buNone/>
            </a:pPr>
            <a:r>
              <a:rPr lang="en-US" b="1" dirty="0">
                <a:solidFill>
                  <a:srgbClr val="C00000"/>
                </a:solidFill>
              </a:rPr>
              <a:t>Increasing student </a:t>
            </a:r>
            <a:r>
              <a:rPr lang="en-US" b="1" dirty="0" smtClean="0">
                <a:solidFill>
                  <a:srgbClr val="C00000"/>
                </a:solidFill>
              </a:rPr>
              <a:t>collaboration</a:t>
            </a:r>
            <a:endParaRPr lang="en-US" b="1" dirty="0">
              <a:solidFill>
                <a:srgbClr val="C00000"/>
              </a:solidFill>
            </a:endParaRPr>
          </a:p>
          <a:p>
            <a:pPr marL="0" indent="0">
              <a:buNone/>
            </a:pPr>
            <a:r>
              <a:rPr lang="en-US" dirty="0">
                <a:solidFill>
                  <a:srgbClr val="000090"/>
                </a:solidFill>
              </a:rPr>
              <a:t>Students compare and discuss their work even when working on individual iPads</a:t>
            </a:r>
            <a:r>
              <a:rPr lang="en-US" dirty="0" smtClean="0">
                <a:solidFill>
                  <a:srgbClr val="000090"/>
                </a:solidFill>
              </a:rPr>
              <a:t>.</a:t>
            </a:r>
          </a:p>
          <a:p>
            <a:pPr marL="0" indent="0">
              <a:buNone/>
            </a:pPr>
            <a:endParaRPr lang="en-US" dirty="0">
              <a:solidFill>
                <a:srgbClr val="000090"/>
              </a:solidFill>
            </a:endParaRPr>
          </a:p>
          <a:p>
            <a:pPr marL="0" indent="0">
              <a:buNone/>
            </a:pPr>
            <a:r>
              <a:rPr lang="en-US" b="1" dirty="0">
                <a:solidFill>
                  <a:srgbClr val="C00000"/>
                </a:solidFill>
              </a:rPr>
              <a:t>Enabling students to become </a:t>
            </a:r>
            <a:r>
              <a:rPr lang="en-US" b="1" dirty="0" smtClean="0">
                <a:solidFill>
                  <a:srgbClr val="C00000"/>
                </a:solidFill>
              </a:rPr>
              <a:t>assessors</a:t>
            </a:r>
            <a:endParaRPr lang="en-US" b="1" dirty="0">
              <a:solidFill>
                <a:srgbClr val="C00000"/>
              </a:solidFill>
            </a:endParaRPr>
          </a:p>
          <a:p>
            <a:pPr marL="0" indent="0">
              <a:buNone/>
            </a:pPr>
            <a:r>
              <a:rPr lang="en-US" dirty="0">
                <a:solidFill>
                  <a:srgbClr val="000090"/>
                </a:solidFill>
              </a:rPr>
              <a:t>Peer assessment takes place during class discussion and collaborative work.</a:t>
            </a:r>
          </a:p>
          <a:p>
            <a:pPr marL="0" indent="0" defTabSz="482186">
              <a:lnSpc>
                <a:spcPct val="100000"/>
              </a:lnSpc>
              <a:spcBef>
                <a:spcPts val="0"/>
              </a:spcBef>
              <a:buNone/>
              <a:defRPr/>
            </a:pPr>
            <a:endParaRPr lang="en-US" dirty="0"/>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119542">
            <a:off x="6350330" y="4183878"/>
            <a:ext cx="1534670" cy="13003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634999">
            <a:off x="6076376" y="1895073"/>
            <a:ext cx="1828322" cy="10266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descr="Title page.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0958859">
            <a:off x="6118980" y="2963679"/>
            <a:ext cx="1743114" cy="11632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98280312"/>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4000" b="1" dirty="0">
                <a:solidFill>
                  <a:srgbClr val="0040AD"/>
                </a:solidFill>
                <a:latin typeface="+mn-lt"/>
              </a:rPr>
              <a:t>Nested formative processes</a:t>
            </a:r>
          </a:p>
        </p:txBody>
      </p:sp>
      <p:sp>
        <p:nvSpPr>
          <p:cNvPr id="3" name="Content Placeholder 2"/>
          <p:cNvSpPr>
            <a:spLocks noGrp="1"/>
          </p:cNvSpPr>
          <p:nvPr>
            <p:ph idx="1"/>
          </p:nvPr>
        </p:nvSpPr>
        <p:spPr>
          <a:xfrm>
            <a:off x="1132113" y="1743072"/>
            <a:ext cx="6850743" cy="1162741"/>
          </a:xfrm>
        </p:spPr>
        <p:txBody>
          <a:bodyPr>
            <a:normAutofit/>
          </a:bodyPr>
          <a:lstStyle/>
          <a:p>
            <a:pPr marL="0" indent="0" defTabSz="218725">
              <a:spcBef>
                <a:spcPts val="633"/>
              </a:spcBef>
              <a:buNone/>
              <a:defRPr sz="2556">
                <a:solidFill>
                  <a:srgbClr val="000000"/>
                </a:solidFill>
              </a:defRPr>
            </a:pPr>
            <a:r>
              <a:rPr lang="en-GB" sz="2215" dirty="0">
                <a:cs typeface="Calibri"/>
              </a:rPr>
              <a:t>Identification of </a:t>
            </a:r>
            <a:r>
              <a:rPr lang="en-GB" sz="2215" dirty="0" smtClean="0">
                <a:cs typeface="Calibri"/>
              </a:rPr>
              <a:t>teacher-led and </a:t>
            </a:r>
            <a:r>
              <a:rPr lang="en-GB" sz="2215" dirty="0">
                <a:cs typeface="Calibri"/>
              </a:rPr>
              <a:t>student-led processes over different time spans and the ‘nesting’ of these within each other.</a:t>
            </a:r>
          </a:p>
        </p:txBody>
      </p:sp>
      <p:sp>
        <p:nvSpPr>
          <p:cNvPr id="4" name="TextBox 3"/>
          <p:cNvSpPr txBox="1"/>
          <p:nvPr/>
        </p:nvSpPr>
        <p:spPr>
          <a:xfrm>
            <a:off x="1363112" y="3384844"/>
            <a:ext cx="1219859" cy="676339"/>
          </a:xfrm>
          <a:prstGeom prst="rect">
            <a:avLst/>
          </a:prstGeom>
          <a:solidFill>
            <a:schemeClr val="accent4">
              <a:lumMod val="60000"/>
              <a:lumOff val="40000"/>
            </a:schemeClr>
          </a:solidFill>
        </p:spPr>
        <p:txBody>
          <a:bodyPr wrap="square" rtlCol="0">
            <a:spAutoFit/>
          </a:bodyPr>
          <a:lstStyle/>
          <a:p>
            <a:r>
              <a:rPr lang="en-US" sz="1265" dirty="0">
                <a:solidFill>
                  <a:srgbClr val="000090"/>
                </a:solidFill>
              </a:rPr>
              <a:t>Teacher</a:t>
            </a:r>
            <a:r>
              <a:rPr lang="en-US" sz="1265" dirty="0"/>
              <a:t> sends question electronically</a:t>
            </a:r>
          </a:p>
        </p:txBody>
      </p:sp>
      <p:cxnSp>
        <p:nvCxnSpPr>
          <p:cNvPr id="6" name="Straight Arrow Connector 5"/>
          <p:cNvCxnSpPr/>
          <p:nvPr/>
        </p:nvCxnSpPr>
        <p:spPr>
          <a:xfrm>
            <a:off x="2538321" y="3648080"/>
            <a:ext cx="368365"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2906685" y="3384844"/>
            <a:ext cx="1420785" cy="481670"/>
          </a:xfrm>
          <a:prstGeom prst="rect">
            <a:avLst/>
          </a:prstGeom>
          <a:solidFill>
            <a:schemeClr val="accent4">
              <a:lumMod val="60000"/>
              <a:lumOff val="40000"/>
            </a:schemeClr>
          </a:solidFill>
        </p:spPr>
        <p:txBody>
          <a:bodyPr wrap="square" rtlCol="0">
            <a:spAutoFit/>
          </a:bodyPr>
          <a:lstStyle/>
          <a:p>
            <a:r>
              <a:rPr lang="en-US" sz="1265" dirty="0"/>
              <a:t>Students work on their responses</a:t>
            </a:r>
          </a:p>
        </p:txBody>
      </p:sp>
      <p:sp>
        <p:nvSpPr>
          <p:cNvPr id="9" name="TextBox 8"/>
          <p:cNvSpPr txBox="1"/>
          <p:nvPr/>
        </p:nvSpPr>
        <p:spPr>
          <a:xfrm>
            <a:off x="4695835" y="3384844"/>
            <a:ext cx="1420785" cy="676339"/>
          </a:xfrm>
          <a:prstGeom prst="rect">
            <a:avLst/>
          </a:prstGeom>
          <a:solidFill>
            <a:schemeClr val="accent4">
              <a:lumMod val="60000"/>
              <a:lumOff val="40000"/>
            </a:schemeClr>
          </a:solidFill>
        </p:spPr>
        <p:txBody>
          <a:bodyPr wrap="square" rtlCol="0">
            <a:spAutoFit/>
          </a:bodyPr>
          <a:lstStyle/>
          <a:p>
            <a:r>
              <a:rPr lang="en-US" sz="1265" dirty="0">
                <a:solidFill>
                  <a:srgbClr val="000090"/>
                </a:solidFill>
              </a:rPr>
              <a:t>Teacher</a:t>
            </a:r>
            <a:r>
              <a:rPr lang="en-US" sz="1265" dirty="0"/>
              <a:t> receives responses electronically</a:t>
            </a:r>
          </a:p>
        </p:txBody>
      </p:sp>
      <p:sp>
        <p:nvSpPr>
          <p:cNvPr id="11" name="TextBox 10"/>
          <p:cNvSpPr txBox="1"/>
          <p:nvPr/>
        </p:nvSpPr>
        <p:spPr>
          <a:xfrm>
            <a:off x="2196293" y="4451840"/>
            <a:ext cx="1420785" cy="1065676"/>
          </a:xfrm>
          <a:prstGeom prst="rect">
            <a:avLst/>
          </a:prstGeom>
          <a:noFill/>
        </p:spPr>
        <p:txBody>
          <a:bodyPr wrap="square" rtlCol="0">
            <a:spAutoFit/>
          </a:bodyPr>
          <a:lstStyle/>
          <a:p>
            <a:r>
              <a:rPr lang="en-US" sz="1265" dirty="0">
                <a:solidFill>
                  <a:srgbClr val="FF0000"/>
                </a:solidFill>
              </a:rPr>
              <a:t>Students</a:t>
            </a:r>
            <a:r>
              <a:rPr lang="en-US" sz="1265" dirty="0"/>
              <a:t> discuss and collaborate with each other</a:t>
            </a:r>
          </a:p>
          <a:p>
            <a:endParaRPr lang="en-US" sz="1265" dirty="0"/>
          </a:p>
          <a:p>
            <a:endParaRPr lang="en-US" sz="1265" dirty="0"/>
          </a:p>
        </p:txBody>
      </p:sp>
      <p:sp>
        <p:nvSpPr>
          <p:cNvPr id="12" name="TextBox 11"/>
          <p:cNvSpPr txBox="1"/>
          <p:nvPr/>
        </p:nvSpPr>
        <p:spPr>
          <a:xfrm>
            <a:off x="6501030" y="3182177"/>
            <a:ext cx="1235083" cy="1260345"/>
          </a:xfrm>
          <a:prstGeom prst="rect">
            <a:avLst/>
          </a:prstGeom>
          <a:solidFill>
            <a:schemeClr val="accent4">
              <a:lumMod val="60000"/>
              <a:lumOff val="40000"/>
            </a:schemeClr>
          </a:solidFill>
        </p:spPr>
        <p:txBody>
          <a:bodyPr wrap="square" rtlCol="0">
            <a:spAutoFit/>
          </a:bodyPr>
          <a:lstStyle/>
          <a:p>
            <a:r>
              <a:rPr lang="en-US" sz="1265" dirty="0">
                <a:solidFill>
                  <a:srgbClr val="000090"/>
                </a:solidFill>
              </a:rPr>
              <a:t>Teacher</a:t>
            </a:r>
            <a:r>
              <a:rPr lang="en-US" sz="1265" dirty="0"/>
              <a:t> selects samples for display and discussion to expose misconceptions</a:t>
            </a:r>
          </a:p>
        </p:txBody>
      </p:sp>
      <p:cxnSp>
        <p:nvCxnSpPr>
          <p:cNvPr id="13" name="Straight Arrow Connector 12"/>
          <p:cNvCxnSpPr/>
          <p:nvPr/>
        </p:nvCxnSpPr>
        <p:spPr>
          <a:xfrm>
            <a:off x="4327470" y="3661467"/>
            <a:ext cx="368365"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6116620" y="3663692"/>
            <a:ext cx="368365"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3558572" y="4746533"/>
            <a:ext cx="368365"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a:off x="2828548" y="3983090"/>
            <a:ext cx="560357" cy="41636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H="1" flipV="1">
            <a:off x="3926937" y="3983091"/>
            <a:ext cx="609483" cy="416366"/>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3985442" y="4466436"/>
            <a:ext cx="1420785" cy="1065676"/>
          </a:xfrm>
          <a:prstGeom prst="rect">
            <a:avLst/>
          </a:prstGeom>
          <a:noFill/>
        </p:spPr>
        <p:txBody>
          <a:bodyPr wrap="square" rtlCol="0">
            <a:spAutoFit/>
          </a:bodyPr>
          <a:lstStyle/>
          <a:p>
            <a:r>
              <a:rPr lang="en-US" sz="1265" dirty="0">
                <a:solidFill>
                  <a:srgbClr val="FF0000"/>
                </a:solidFill>
              </a:rPr>
              <a:t>Students</a:t>
            </a:r>
            <a:r>
              <a:rPr lang="en-US" sz="1265" dirty="0"/>
              <a:t> engage in peer assessment, self reflection and adjustment to thinking</a:t>
            </a:r>
          </a:p>
        </p:txBody>
      </p:sp>
      <p:sp>
        <p:nvSpPr>
          <p:cNvPr id="24" name="TextBox 23"/>
          <p:cNvSpPr txBox="1"/>
          <p:nvPr/>
        </p:nvSpPr>
        <p:spPr>
          <a:xfrm>
            <a:off x="1485900" y="3012925"/>
            <a:ext cx="1420785" cy="287002"/>
          </a:xfrm>
          <a:prstGeom prst="rect">
            <a:avLst/>
          </a:prstGeom>
          <a:noFill/>
        </p:spPr>
        <p:txBody>
          <a:bodyPr wrap="square" rtlCol="0">
            <a:spAutoFit/>
          </a:bodyPr>
          <a:lstStyle/>
          <a:p>
            <a:pPr algn="l"/>
            <a:r>
              <a:rPr lang="en-US" sz="1265" b="1" dirty="0"/>
              <a:t>EXAMPLE</a:t>
            </a:r>
          </a:p>
        </p:txBody>
      </p:sp>
    </p:spTree>
    <p:extLst>
      <p:ext uri="{BB962C8B-B14F-4D97-AF65-F5344CB8AC3E}">
        <p14:creationId xmlns:p14="http://schemas.microsoft.com/office/powerpoint/2010/main" val="2956829328"/>
      </p:ext>
    </p:extLst>
  </p:cSld>
  <p:clrMapOvr>
    <a:masterClrMapping/>
  </p:clrMapOvr>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3510407994"/>
              </p:ext>
            </p:extLst>
          </p:nvPr>
        </p:nvGraphicFramePr>
        <p:xfrm>
          <a:off x="0" y="0"/>
          <a:ext cx="9144000" cy="6914430"/>
        </p:xfrm>
        <a:graphic>
          <a:graphicData uri="http://schemas.openxmlformats.org/drawingml/2006/table">
            <a:tbl>
              <a:tblPr firstRow="1" firstCol="1" bandRow="1">
                <a:tableStyleId>{7DF18680-E054-41AD-8BC1-D1AEF772440D}</a:tableStyleId>
              </a:tblPr>
              <a:tblGrid>
                <a:gridCol w="1741714"/>
                <a:gridCol w="2525486"/>
                <a:gridCol w="2496457"/>
                <a:gridCol w="2380343"/>
              </a:tblGrid>
              <a:tr h="1241073">
                <a:tc>
                  <a:txBody>
                    <a:bodyPr/>
                    <a:lstStyle/>
                    <a:p>
                      <a:pPr algn="ctr"/>
                      <a:endParaRPr lang="en-US" sz="20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r>
                        <a:rPr lang="en-US" sz="2000" dirty="0" smtClean="0"/>
                        <a:t>Where the</a:t>
                      </a:r>
                      <a:r>
                        <a:rPr lang="en-US" sz="2000" baseline="0" dirty="0" smtClean="0"/>
                        <a:t> learner is going</a:t>
                      </a:r>
                      <a:endParaRPr lang="en-US" sz="20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r>
                        <a:rPr lang="en-US" sz="2000" dirty="0" smtClean="0"/>
                        <a:t>Where the learner is right now</a:t>
                      </a:r>
                      <a:endParaRPr lang="en-US" sz="20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r>
                        <a:rPr lang="en-US" sz="2000" dirty="0" smtClean="0"/>
                        <a:t>How to get there</a:t>
                      </a:r>
                      <a:endParaRPr lang="en-US" sz="20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r>
              <a:tr h="1966584">
                <a:tc>
                  <a:txBody>
                    <a:bodyPr/>
                    <a:lstStyle/>
                    <a:p>
                      <a:pPr algn="ctr"/>
                      <a:r>
                        <a:rPr lang="en-US" sz="2400" dirty="0" smtClean="0"/>
                        <a:t>TEACHER</a:t>
                      </a:r>
                      <a:endParaRPr lang="en-US" sz="2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r>
                        <a:rPr lang="en-US" sz="1800" dirty="0" smtClean="0"/>
                        <a:t>A. Clarifying learning intentions and criteria for success</a:t>
                      </a: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r>
                        <a:rPr lang="en-US" sz="1800" dirty="0" smtClean="0"/>
                        <a:t>B. Engineering effective classroom discussions and other learning tasks that elicit evidence of student understanding	</a:t>
                      </a:r>
                      <a:endParaRPr lang="en-US" sz="18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800" kern="1200" dirty="0" smtClean="0"/>
                        <a:t>C. Providing feedback that moves learners forward	</a:t>
                      </a:r>
                      <a:endParaRPr kumimoji="0" lang="en-US" sz="1800" b="0" kern="1200" dirty="0" smtClean="0">
                        <a:solidFill>
                          <a:schemeClr val="dk1"/>
                        </a:solidFill>
                        <a:latin typeface="+mn-lt"/>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r>
              <a:tr h="1705540">
                <a:tc>
                  <a:txBody>
                    <a:bodyPr/>
                    <a:lstStyle/>
                    <a:p>
                      <a:pPr algn="ctr"/>
                      <a:r>
                        <a:rPr lang="en-US" sz="2400" dirty="0" smtClean="0"/>
                        <a:t>PEER</a:t>
                      </a:r>
                      <a:endParaRPr lang="en-US" sz="2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800" kern="1200" dirty="0" smtClean="0"/>
                        <a:t>D. Understanding (shared)</a:t>
                      </a:r>
                      <a:r>
                        <a:rPr kumimoji="0" lang="en-US" sz="1800" kern="1200" baseline="0" dirty="0" smtClean="0"/>
                        <a:t> </a:t>
                      </a:r>
                      <a:r>
                        <a:rPr kumimoji="0" lang="en-US" sz="1800" kern="1200" dirty="0" smtClean="0"/>
                        <a:t>learning intentions and criteria for success</a:t>
                      </a:r>
                      <a:endParaRPr kumimoji="0" lang="en-US" sz="1800" kern="1200" dirty="0" smtClean="0">
                        <a:solidFill>
                          <a:schemeClr val="dk1"/>
                        </a:solidFill>
                        <a:latin typeface="+mn-lt"/>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800" kern="1200" dirty="0" smtClean="0"/>
                        <a:t>E. Activating students as instructional resources for one another		</a:t>
                      </a:r>
                    </a:p>
                    <a:p>
                      <a:endParaRPr lang="en-US" sz="18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hMerge="1">
                  <a:txBody>
                    <a:bodyPr/>
                    <a:lstStyle/>
                    <a:p>
                      <a:endParaRPr lang="en-US" dirty="0"/>
                    </a:p>
                  </a:txBody>
                  <a:tcPr/>
                </a:tc>
              </a:tr>
              <a:tr h="2001233">
                <a:tc>
                  <a:txBody>
                    <a:bodyPr/>
                    <a:lstStyle/>
                    <a:p>
                      <a:pPr algn="ctr"/>
                      <a:r>
                        <a:rPr lang="en-US" sz="2400" dirty="0" smtClean="0"/>
                        <a:t>LEARNER</a:t>
                      </a:r>
                      <a:endParaRPr lang="en-US" sz="24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75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800" kern="1200" dirty="0" smtClean="0"/>
                        <a:t>D. Understanding learning intentions and criteria for success			</a:t>
                      </a:r>
                      <a:endParaRPr kumimoji="0" lang="en-US" sz="1800" kern="1200" dirty="0" smtClean="0">
                        <a:solidFill>
                          <a:schemeClr val="dk1"/>
                        </a:solidFill>
                        <a:latin typeface="+mn-lt"/>
                        <a:ea typeface="+mn-ea"/>
                        <a:cs typeface="+mn-cs"/>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US" sz="1800" kern="1200" dirty="0" smtClean="0"/>
                        <a:t>E. Activating students as the owners of their own learning		</a:t>
                      </a:r>
                    </a:p>
                    <a:p>
                      <a:endParaRPr lang="en-US" sz="1800" dirty="0"/>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hMerge="1">
                  <a:txBody>
                    <a:bodyPr/>
                    <a:lstStyle/>
                    <a:p>
                      <a:endParaRPr lang="en-US" dirty="0"/>
                    </a:p>
                  </a:txBody>
                  <a:tcPr/>
                </a:tc>
              </a:tr>
            </a:tbl>
          </a:graphicData>
        </a:graphic>
      </p:graphicFrame>
      <p:sp>
        <p:nvSpPr>
          <p:cNvPr id="2" name="TextBox 1"/>
          <p:cNvSpPr txBox="1"/>
          <p:nvPr/>
        </p:nvSpPr>
        <p:spPr>
          <a:xfrm>
            <a:off x="6525114" y="6360030"/>
            <a:ext cx="3039341" cy="319639"/>
          </a:xfrm>
          <a:prstGeom prst="rect">
            <a:avLst/>
          </a:prstGeom>
          <a:noFill/>
        </p:spPr>
        <p:txBody>
          <a:bodyPr wrap="square" rtlCol="0">
            <a:spAutoFit/>
          </a:bodyPr>
          <a:lstStyle/>
          <a:p>
            <a:r>
              <a:rPr lang="en-GB" sz="1477" dirty="0">
                <a:solidFill>
                  <a:srgbClr val="0040AD"/>
                </a:solidFill>
                <a:cs typeface="Calibri"/>
              </a:rPr>
              <a:t>(Thompson and </a:t>
            </a:r>
            <a:r>
              <a:rPr lang="en-GB" sz="1477" dirty="0" err="1">
                <a:solidFill>
                  <a:srgbClr val="0040AD"/>
                </a:solidFill>
                <a:cs typeface="Calibri"/>
              </a:rPr>
              <a:t>Wiliam</a:t>
            </a:r>
            <a:r>
              <a:rPr lang="en-GB" sz="1477" dirty="0">
                <a:solidFill>
                  <a:srgbClr val="0040AD"/>
                </a:solidFill>
                <a:cs typeface="Calibri"/>
              </a:rPr>
              <a:t>, 2007)</a:t>
            </a:r>
            <a:endParaRPr lang="en-US" sz="1477" dirty="0">
              <a:solidFill>
                <a:srgbClr val="0040AD"/>
              </a:solidFill>
            </a:endParaRPr>
          </a:p>
        </p:txBody>
      </p:sp>
    </p:spTree>
    <p:extLst>
      <p:ext uri="{BB962C8B-B14F-4D97-AF65-F5344CB8AC3E}">
        <p14:creationId xmlns:p14="http://schemas.microsoft.com/office/powerpoint/2010/main" val="2160031205"/>
      </p:ext>
    </p:extLst>
  </p:cSld>
  <p:clrMapOvr>
    <a:masterClrMapping/>
  </p:clrMapOvr>
  <p:timing>
    <p:tnLst>
      <p:par>
        <p:cTn xmlns:p14="http://schemas.microsoft.com/office/powerpoint/2010/mai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rgbClr val="0040AD"/>
                </a:solidFill>
              </a:rPr>
              <a:t>Processes and actors</a:t>
            </a:r>
            <a:endParaRPr lang="en-US" dirty="0"/>
          </a:p>
        </p:txBody>
      </p:sp>
      <p:sp>
        <p:nvSpPr>
          <p:cNvPr id="3" name="Content Placeholder 2"/>
          <p:cNvSpPr>
            <a:spLocks noGrp="1"/>
          </p:cNvSpPr>
          <p:nvPr>
            <p:ph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b="1" dirty="0" smtClean="0">
                <a:solidFill>
                  <a:srgbClr val="FF0000"/>
                </a:solidFill>
              </a:rPr>
              <a:t>Formative process:</a:t>
            </a:r>
          </a:p>
          <a:p>
            <a:pPr marL="0" marR="0" lvl="0" indent="0" defTabSz="914400" eaLnBrk="1" fontAlgn="auto" latinLnBrk="0" hangingPunct="1">
              <a:lnSpc>
                <a:spcPct val="100000"/>
              </a:lnSpc>
              <a:spcBef>
                <a:spcPts val="0"/>
              </a:spcBef>
              <a:spcAft>
                <a:spcPts val="0"/>
              </a:spcAft>
              <a:buClrTx/>
              <a:buSzTx/>
              <a:buFontTx/>
              <a:buNone/>
              <a:tabLst/>
              <a:defRPr/>
            </a:pPr>
            <a:endParaRPr lang="en-US" dirty="0" smtClean="0"/>
          </a:p>
          <a:p>
            <a:pPr marL="0" lvl="0" indent="0">
              <a:lnSpc>
                <a:spcPct val="100000"/>
              </a:lnSpc>
              <a:spcBef>
                <a:spcPts val="0"/>
              </a:spcBef>
              <a:buNone/>
            </a:pPr>
            <a:r>
              <a:rPr lang="en-US" dirty="0" smtClean="0"/>
              <a:t>ASK </a:t>
            </a:r>
            <a:r>
              <a:rPr lang="en-US" dirty="0"/>
              <a:t>	 </a:t>
            </a:r>
            <a:r>
              <a:rPr lang="en-US" dirty="0" smtClean="0"/>
              <a:t>       ANSWER 	      ANALYSE	           ADAPT</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r>
              <a:rPr lang="en-US" b="1" dirty="0" smtClean="0">
                <a:solidFill>
                  <a:srgbClr val="FF0000"/>
                </a:solidFill>
              </a:rPr>
              <a:t>Actors:</a:t>
            </a:r>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Teachers</a:t>
            </a:r>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Students</a:t>
            </a:r>
          </a:p>
          <a:p>
            <a:pPr marL="0" marR="0" lvl="0" indent="0" defTabSz="914400" eaLnBrk="1" fontAlgn="auto" latinLnBrk="0" hangingPunct="1">
              <a:lnSpc>
                <a:spcPct val="100000"/>
              </a:lnSpc>
              <a:spcBef>
                <a:spcPts val="0"/>
              </a:spcBef>
              <a:spcAft>
                <a:spcPts val="0"/>
              </a:spcAft>
              <a:buClrTx/>
              <a:buSzTx/>
              <a:buFontTx/>
              <a:buNone/>
              <a:tabLst/>
              <a:defRPr/>
            </a:pPr>
            <a:r>
              <a:rPr lang="en-US" dirty="0"/>
              <a:t>I</a:t>
            </a:r>
            <a:r>
              <a:rPr lang="en-US" dirty="0" smtClean="0"/>
              <a:t>Pad technology</a:t>
            </a:r>
          </a:p>
          <a:p>
            <a:pPr marL="0" marR="0" lvl="0" indent="0" defTabSz="914400" eaLnBrk="1" fontAlgn="auto" latinLnBrk="0" hangingPunct="1">
              <a:lnSpc>
                <a:spcPct val="100000"/>
              </a:lnSpc>
              <a:spcBef>
                <a:spcPts val="0"/>
              </a:spcBef>
              <a:spcAft>
                <a:spcPts val="0"/>
              </a:spcAft>
              <a:buClrTx/>
              <a:buSzTx/>
              <a:buFontTx/>
              <a:buNone/>
              <a:tabLst/>
              <a:defRPr/>
            </a:pPr>
            <a:endParaRPr lang="en-US" dirty="0" smtClean="0"/>
          </a:p>
          <a:p>
            <a:pPr marL="0" marR="0" lvl="0" indent="0" defTabSz="914400" eaLnBrk="1" fontAlgn="auto" latinLnBrk="0" hangingPunct="1">
              <a:lnSpc>
                <a:spcPct val="100000"/>
              </a:lnSpc>
              <a:spcBef>
                <a:spcPts val="0"/>
              </a:spcBef>
              <a:spcAft>
                <a:spcPts val="0"/>
              </a:spcAft>
              <a:buClrTx/>
              <a:buSzTx/>
              <a:buFontTx/>
              <a:buNone/>
              <a:tabLst/>
              <a:defRPr/>
            </a:pPr>
            <a:endParaRPr lang="en-US" dirty="0"/>
          </a:p>
          <a:p>
            <a:pPr marL="0" marR="0" lvl="0" indent="0" defTabSz="914400" eaLnBrk="1" fontAlgn="auto" latinLnBrk="0" hangingPunct="1">
              <a:lnSpc>
                <a:spcPct val="100000"/>
              </a:lnSpc>
              <a:spcBef>
                <a:spcPts val="0"/>
              </a:spcBef>
              <a:spcAft>
                <a:spcPts val="0"/>
              </a:spcAft>
              <a:buClrTx/>
              <a:buSzTx/>
              <a:buFontTx/>
              <a:buNone/>
              <a:tabLst/>
              <a:defRPr/>
            </a:pPr>
            <a:endParaRPr lang="en-US" dirty="0" smtClean="0"/>
          </a:p>
          <a:p>
            <a:pPr marL="0" marR="0" lvl="0" indent="0" defTabSz="914400" eaLnBrk="1" fontAlgn="auto" latinLnBrk="0" hangingPunct="1">
              <a:lnSpc>
                <a:spcPct val="100000"/>
              </a:lnSpc>
              <a:spcBef>
                <a:spcPts val="0"/>
              </a:spcBef>
              <a:spcAft>
                <a:spcPts val="0"/>
              </a:spcAft>
              <a:buClrTx/>
              <a:buSzTx/>
              <a:buFontTx/>
              <a:buNone/>
              <a:tabLst/>
              <a:defRPr/>
            </a:pPr>
            <a:endParaRPr lang="en-US" dirty="0"/>
          </a:p>
        </p:txBody>
      </p:sp>
      <p:sp>
        <p:nvSpPr>
          <p:cNvPr id="4" name="Right Arrow 3"/>
          <p:cNvSpPr/>
          <p:nvPr/>
        </p:nvSpPr>
        <p:spPr>
          <a:xfrm>
            <a:off x="5679885" y="2015873"/>
            <a:ext cx="688122" cy="484632"/>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a:off x="3481338" y="2015873"/>
            <a:ext cx="688122" cy="484632"/>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a:off x="1312395" y="2015873"/>
            <a:ext cx="688122" cy="484632"/>
          </a:xfrm>
          <a:prstGeom prst="right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5949222"/>
      </p:ext>
    </p:extLst>
  </p:cSld>
  <p:clrMapOvr>
    <a:masterClrMapping/>
  </p:clrMapOvr>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8286" y="4172231"/>
            <a:ext cx="7590971" cy="2185026"/>
          </a:xfrm>
        </p:spPr>
        <p:txBody>
          <a:bodyPr>
            <a:normAutofit fontScale="85000" lnSpcReduction="20000"/>
          </a:bodyPr>
          <a:lstStyle/>
          <a:p>
            <a:pPr marL="0" indent="0">
              <a:lnSpc>
                <a:spcPct val="120000"/>
              </a:lnSpc>
              <a:buNone/>
            </a:pPr>
            <a:r>
              <a:rPr lang="en-US" sz="2162" dirty="0"/>
              <a:t>The teacher sends a question to the students electronically. The students work individually, record their solutions and working on their iPads and send these responses electronically to the teacher. The teacher displays a sample student response and asks the class to comment on the solution. The students provide feedback on the sample student response. The teacher may also provide feedback. The student interprets this feedback and is challenged to rethink their solution. </a:t>
            </a:r>
            <a:endParaRPr lang="en-US" dirty="0"/>
          </a:p>
        </p:txBody>
      </p:sp>
      <p:pic>
        <p:nvPicPr>
          <p:cNvPr id="5" name="Picture 4"/>
          <p:cNvPicPr/>
          <p:nvPr/>
        </p:nvPicPr>
        <p:blipFill rotWithShape="1">
          <a:blip r:embed="rId2" cstate="email">
            <a:extLst>
              <a:ext uri="{28A0092B-C50C-407E-A947-70E740481C1C}">
                <a14:useLocalDpi xmlns:a14="http://schemas.microsoft.com/office/drawing/2010/main"/>
              </a:ext>
            </a:extLst>
          </a:blip>
          <a:srcRect t="-1" b="27758"/>
          <a:stretch/>
        </p:blipFill>
        <p:spPr bwMode="auto">
          <a:xfrm>
            <a:off x="914401" y="1161143"/>
            <a:ext cx="5036456" cy="29115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6" name="TextBox 5"/>
          <p:cNvSpPr txBox="1"/>
          <p:nvPr/>
        </p:nvSpPr>
        <p:spPr>
          <a:xfrm>
            <a:off x="914401" y="503330"/>
            <a:ext cx="7474856" cy="392413"/>
          </a:xfrm>
          <a:prstGeom prst="rect">
            <a:avLst/>
          </a:prstGeom>
          <a:noFill/>
        </p:spPr>
        <p:txBody>
          <a:bodyPr wrap="square" lIns="68579" tIns="34289" rIns="68579" bIns="34289" rtlCol="0">
            <a:spAutoFit/>
          </a:bodyPr>
          <a:lstStyle/>
          <a:p>
            <a:pPr algn="ctr"/>
            <a:r>
              <a:rPr lang="en-US" sz="2100" b="1" dirty="0">
                <a:solidFill>
                  <a:srgbClr val="000090"/>
                </a:solidFill>
              </a:rPr>
              <a:t>EXAMPLE 1</a:t>
            </a:r>
          </a:p>
        </p:txBody>
      </p:sp>
      <p:pic>
        <p:nvPicPr>
          <p:cNvPr id="8" name="Content Placeholder 2" descr="Screen Shot 2015-04-23 at 18.19.17.png"/>
          <p:cNvPicPr>
            <a:picLocks noChangeAspect="1"/>
          </p:cNvPicPr>
          <p:nvPr/>
        </p:nvPicPr>
        <p:blipFill>
          <a:blip r:embed="rId3" cstate="screen">
            <a:extLst>
              <a:ext uri="{BEBA8EAE-BF5A-486C-A8C5-ECC9F3942E4B}">
                <a14:imgProps xmlns:a14="http://schemas.microsoft.com/office/drawing/2010/main">
                  <a14:imgLayer r:embed="rId4">
                    <a14:imgEffect>
                      <a14:sharpenSoften amount="50000"/>
                    </a14:imgEffect>
                    <a14:imgEffect>
                      <a14:brightnessContrast bright="40000" contrast="-40000"/>
                    </a14:imgEffect>
                  </a14:imgLayer>
                </a14:imgProps>
              </a:ext>
              <a:ext uri="{28A0092B-C50C-407E-A947-70E740481C1C}">
                <a14:useLocalDpi xmlns:a14="http://schemas.microsoft.com/office/drawing/2010/main"/>
              </a:ext>
            </a:extLst>
          </a:blip>
          <a:srcRect t="-2522" b="-2522"/>
          <a:stretch>
            <a:fillRect/>
          </a:stretch>
        </p:blipFill>
        <p:spPr>
          <a:xfrm rot="984464">
            <a:off x="6079321" y="2675621"/>
            <a:ext cx="1791541" cy="11678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Screen Shot 2015-04-23 at 18.23.12.png"/>
          <p:cNvPicPr>
            <a:picLocks noChangeAspect="1"/>
          </p:cNvPicPr>
          <p:nvPr/>
        </p:nvPicPr>
        <p:blipFill>
          <a:blip r:embed="rId5" cstate="screen">
            <a:extLst>
              <a:ext uri="{BEBA8EAE-BF5A-486C-A8C5-ECC9F3942E4B}">
                <a14:imgProps xmlns:a14="http://schemas.microsoft.com/office/drawing/2010/main">
                  <a14:imgLayer r:embed="rId6">
                    <a14:imgEffect>
                      <a14:sharpenSoften amount="50000"/>
                    </a14:imgEffect>
                    <a14:imgEffect>
                      <a14:brightnessContrast bright="40000" contrast="-40000"/>
                    </a14:imgEffect>
                  </a14:imgLayer>
                </a14:imgProps>
              </a:ext>
              <a:ext uri="{28A0092B-C50C-407E-A947-70E740481C1C}">
                <a14:useLocalDpi xmlns:a14="http://schemas.microsoft.com/office/drawing/2010/main"/>
              </a:ext>
            </a:extLst>
          </a:blip>
          <a:stretch>
            <a:fillRect/>
          </a:stretch>
        </p:blipFill>
        <p:spPr>
          <a:xfrm rot="888432">
            <a:off x="6057674" y="1519602"/>
            <a:ext cx="1922277" cy="10857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09177126"/>
      </p:ext>
    </p:extLst>
  </p:cSld>
  <p:clrMapOvr>
    <a:masterClrMapping/>
  </p:clrMapOvr>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a:t>
            </a:r>
          </a:p>
        </p:txBody>
      </p:sp>
      <p:sp>
        <p:nvSpPr>
          <p:cNvPr id="3" name="Content Placeholder 2"/>
          <p:cNvSpPr>
            <a:spLocks noGrp="1"/>
          </p:cNvSpPr>
          <p:nvPr>
            <p:ph idx="1"/>
          </p:nvPr>
        </p:nvSpPr>
        <p:spPr>
          <a:xfrm>
            <a:off x="1259378" y="4191349"/>
            <a:ext cx="6758248" cy="1298623"/>
          </a:xfrm>
        </p:spPr>
        <p:txBody>
          <a:bodyPr/>
          <a:lstStyle/>
          <a:p>
            <a:pPr marL="0" indent="0">
              <a:buNone/>
            </a:pPr>
            <a:r>
              <a:rPr lang="en-US" dirty="0" smtClean="0"/>
              <a:t> </a:t>
            </a:r>
            <a:endParaRPr lang="en-US" dirty="0"/>
          </a:p>
        </p:txBody>
      </p:sp>
      <p:pic>
        <p:nvPicPr>
          <p:cNvPr id="4" name="Picture 3"/>
          <p:cNvPicPr/>
          <p:nvPr/>
        </p:nvPicPr>
        <p:blipFill rotWithShape="1">
          <a:blip r:embed="rId2" cstate="email">
            <a:extLst>
              <a:ext uri="{28A0092B-C50C-407E-A947-70E740481C1C}">
                <a14:useLocalDpi xmlns:a14="http://schemas.microsoft.com/office/drawing/2010/main"/>
              </a:ext>
            </a:extLst>
          </a:blip>
          <a:srcRect b="27415"/>
          <a:stretch/>
        </p:blipFill>
        <p:spPr bwMode="auto">
          <a:xfrm>
            <a:off x="1007831" y="1204685"/>
            <a:ext cx="5247828" cy="298666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5" name="Rectangle 4"/>
          <p:cNvSpPr/>
          <p:nvPr/>
        </p:nvSpPr>
        <p:spPr>
          <a:xfrm>
            <a:off x="894906" y="4284355"/>
            <a:ext cx="6971837" cy="1731241"/>
          </a:xfrm>
          <a:prstGeom prst="rect">
            <a:avLst/>
          </a:prstGeom>
        </p:spPr>
        <p:txBody>
          <a:bodyPr wrap="square" lIns="68579" tIns="34289" rIns="68579" bIns="34289">
            <a:spAutoFit/>
          </a:bodyPr>
          <a:lstStyle/>
          <a:p>
            <a:pPr algn="l"/>
            <a:r>
              <a:rPr lang="en-US" dirty="0"/>
              <a:t>The teacher sends a question to the students </a:t>
            </a:r>
            <a:r>
              <a:rPr lang="en-US" dirty="0" smtClean="0"/>
              <a:t>electronically. The </a:t>
            </a:r>
            <a:r>
              <a:rPr lang="en-US" dirty="0"/>
              <a:t>students work individually to work out solutions on their iPads and record their </a:t>
            </a:r>
            <a:r>
              <a:rPr lang="en-US" dirty="0" smtClean="0"/>
              <a:t>methods. The </a:t>
            </a:r>
            <a:r>
              <a:rPr lang="en-US" dirty="0"/>
              <a:t>students then compare and discuss solutions with each other in </a:t>
            </a:r>
            <a:r>
              <a:rPr lang="en-US" dirty="0" smtClean="0"/>
              <a:t>groups. Individual </a:t>
            </a:r>
            <a:r>
              <a:rPr lang="en-US" dirty="0"/>
              <a:t>students receive feedback on their solutions from their </a:t>
            </a:r>
            <a:r>
              <a:rPr lang="en-US" dirty="0" smtClean="0"/>
              <a:t>peers. </a:t>
            </a:r>
            <a:r>
              <a:rPr lang="en-US" dirty="0"/>
              <a:t>S</a:t>
            </a:r>
            <a:r>
              <a:rPr lang="en-US" dirty="0" smtClean="0"/>
              <a:t>tudents </a:t>
            </a:r>
            <a:r>
              <a:rPr lang="en-US" dirty="0"/>
              <a:t>interpret the feedback, adjust their thinking and produce improved solutions. </a:t>
            </a:r>
          </a:p>
        </p:txBody>
      </p:sp>
      <p:sp>
        <p:nvSpPr>
          <p:cNvPr id="6" name="TextBox 5"/>
          <p:cNvSpPr txBox="1"/>
          <p:nvPr/>
        </p:nvSpPr>
        <p:spPr>
          <a:xfrm>
            <a:off x="894906" y="533867"/>
            <a:ext cx="7255972" cy="392413"/>
          </a:xfrm>
          <a:prstGeom prst="rect">
            <a:avLst/>
          </a:prstGeom>
          <a:noFill/>
        </p:spPr>
        <p:txBody>
          <a:bodyPr wrap="square" lIns="68579" tIns="34289" rIns="68579" bIns="34289" rtlCol="0">
            <a:spAutoFit/>
          </a:bodyPr>
          <a:lstStyle/>
          <a:p>
            <a:pPr algn="ctr"/>
            <a:r>
              <a:rPr lang="en-US" sz="2100" b="1" dirty="0">
                <a:solidFill>
                  <a:srgbClr val="000090"/>
                </a:solidFill>
              </a:rPr>
              <a:t>EXAMPLE 2</a:t>
            </a:r>
          </a:p>
        </p:txBody>
      </p:sp>
      <p:pic>
        <p:nvPicPr>
          <p:cNvPr id="8" name="Picture 7" descr="DF students working on iPads.png"/>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rot="709491">
            <a:off x="6366046" y="2682868"/>
            <a:ext cx="1618477" cy="12449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Title page.jpg"/>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a:ext>
            </a:extLst>
          </a:blip>
          <a:stretch>
            <a:fillRect/>
          </a:stretch>
        </p:blipFill>
        <p:spPr>
          <a:xfrm rot="739224">
            <a:off x="6303727" y="1528830"/>
            <a:ext cx="1743114" cy="116327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05850940"/>
      </p:ext>
    </p:extLst>
  </p:cSld>
  <p:clrMapOvr>
    <a:masterClrMapping/>
  </p:clrMapOvr>
  <p:timing>
    <p:tnLst>
      <p:par>
        <p:cTn xmlns:p14="http://schemas.microsoft.com/office/powerpoint/2010/mai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cstate="email">
            <a:extLst>
              <a:ext uri="{28A0092B-C50C-407E-A947-70E740481C1C}">
                <a14:useLocalDpi xmlns:a14="http://schemas.microsoft.com/office/drawing/2010/main"/>
              </a:ext>
            </a:extLst>
          </a:blip>
          <a:srcRect/>
          <a:stretch>
            <a:fillRect/>
          </a:stretch>
        </p:blipFill>
        <p:spPr bwMode="auto">
          <a:xfrm>
            <a:off x="885371" y="1124362"/>
            <a:ext cx="5268685" cy="30122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FAA26D3D-D897-4be2-8F04-BA451C77F1D7}">
              <ma14:placeholderFlag xmlns:ma14="http://schemas.microsoft.com/office/mac/drawingml/2011/main"/>
            </a:ext>
          </a:extLst>
        </p:spPr>
      </p:pic>
      <p:sp>
        <p:nvSpPr>
          <p:cNvPr id="5" name="TextBox 4"/>
          <p:cNvSpPr txBox="1"/>
          <p:nvPr/>
        </p:nvSpPr>
        <p:spPr>
          <a:xfrm>
            <a:off x="1205162" y="497282"/>
            <a:ext cx="6966381" cy="392413"/>
          </a:xfrm>
          <a:prstGeom prst="rect">
            <a:avLst/>
          </a:prstGeom>
          <a:noFill/>
        </p:spPr>
        <p:txBody>
          <a:bodyPr wrap="square" lIns="68579" tIns="34289" rIns="68579" bIns="34289" rtlCol="0">
            <a:spAutoFit/>
          </a:bodyPr>
          <a:lstStyle/>
          <a:p>
            <a:pPr algn="ctr"/>
            <a:r>
              <a:rPr lang="en-US" sz="2100" b="1" dirty="0">
                <a:solidFill>
                  <a:srgbClr val="000090"/>
                </a:solidFill>
              </a:rPr>
              <a:t>EXAMPLE 3</a:t>
            </a:r>
          </a:p>
        </p:txBody>
      </p:sp>
      <p:sp>
        <p:nvSpPr>
          <p:cNvPr id="6" name="Rectangle 5"/>
          <p:cNvSpPr/>
          <p:nvPr/>
        </p:nvSpPr>
        <p:spPr>
          <a:xfrm>
            <a:off x="783771" y="4335844"/>
            <a:ext cx="7036311" cy="1731241"/>
          </a:xfrm>
          <a:prstGeom prst="rect">
            <a:avLst/>
          </a:prstGeom>
        </p:spPr>
        <p:txBody>
          <a:bodyPr wrap="square" lIns="68579" tIns="34289" rIns="68579" bIns="34289">
            <a:spAutoFit/>
          </a:bodyPr>
          <a:lstStyle/>
          <a:p>
            <a:r>
              <a:rPr lang="en-US" dirty="0"/>
              <a:t>The software generates a series of questions. Students respond individually and enter their responses. The software processes each response, provides feedback to the student and adapts the next question, making it easier or harder depending on the response elicited. The teacher can access an overview of individual and group progress at time and intervene if necessary.</a:t>
            </a:r>
            <a:endParaRPr lang="en-GB" dirty="0"/>
          </a:p>
        </p:txBody>
      </p:sp>
      <p:pic>
        <p:nvPicPr>
          <p:cNvPr id="3" name="Picture 2"/>
          <p:cNvPicPr>
            <a:picLocks noChangeAspect="1"/>
          </p:cNvPicPr>
          <p:nvPr/>
        </p:nvPicPr>
        <p:blipFill>
          <a:blip r:embed="rId3" cstate="screen">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tretch>
            <a:fillRect/>
          </a:stretch>
        </p:blipFill>
        <p:spPr>
          <a:xfrm rot="1040664">
            <a:off x="6325001" y="2440608"/>
            <a:ext cx="1929446" cy="14411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Macintosh HD:Users:malcolm:Desktop:De Ferrers Photos:IMG_3355.jpg"/>
          <p:cNvPicPr/>
          <p:nvPr/>
        </p:nvPicPr>
        <p:blipFill rotWithShape="1">
          <a:blip r:embed="rId5" cstate="email">
            <a:extLst>
              <a:ext uri="{BEBA8EAE-BF5A-486C-A8C5-ECC9F3942E4B}">
                <a14:imgProps xmlns:a14="http://schemas.microsoft.com/office/drawing/2010/main">
                  <a14:imgLayer r:embed="rId6">
                    <a14:imgEffect>
                      <a14:sharpenSoften amount="100000"/>
                    </a14:imgEffect>
                    <a14:imgEffect>
                      <a14:brightnessContrast contrast="22000"/>
                    </a14:imgEffect>
                  </a14:imgLayer>
                </a14:imgProps>
              </a:ext>
              <a:ext uri="{28A0092B-C50C-407E-A947-70E740481C1C}">
                <a14:useLocalDpi xmlns:a14="http://schemas.microsoft.com/office/drawing/2010/main"/>
              </a:ext>
            </a:extLst>
          </a:blip>
          <a:srcRect l="6595" t="28016" r="1194" b="32543"/>
          <a:stretch/>
        </p:blipFill>
        <p:spPr bwMode="auto">
          <a:xfrm rot="999823">
            <a:off x="6140901" y="1631090"/>
            <a:ext cx="2297647" cy="9100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684328248"/>
      </p:ext>
    </p:extLst>
  </p:cSld>
  <p:clrMapOvr>
    <a:masterClrMapping/>
  </p:clrMapOvr>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hape 15"/>
          <p:cNvSpPr>
            <a:spLocks noGrp="1"/>
          </p:cNvSpPr>
          <p:nvPr>
            <p:ph type="body" idx="1"/>
          </p:nvPr>
        </p:nvSpPr>
        <p:spPr>
          <a:xfrm>
            <a:off x="457199" y="1317591"/>
            <a:ext cx="8115473" cy="4816509"/>
          </a:xfrm>
          <a:prstGeom prst="rect">
            <a:avLst/>
          </a:prstGeom>
        </p:spPr>
        <p:txBody>
          <a:bodyPr>
            <a:normAutofit lnSpcReduction="10000"/>
          </a:bodyPr>
          <a:lstStyle/>
          <a:p>
            <a:pPr marL="0" marR="32511" indent="0" algn="l" defTabSz="365760">
              <a:spcBef>
                <a:spcPts val="600"/>
              </a:spcBef>
              <a:buNone/>
              <a:defRPr sz="1800" b="0">
                <a:solidFill>
                  <a:srgbClr val="000000"/>
                </a:solidFill>
                <a:uFillTx/>
              </a:defRPr>
            </a:pPr>
            <a:r>
              <a:rPr lang="en-GB" sz="2800" b="1" dirty="0">
                <a:solidFill>
                  <a:srgbClr val="FF0000"/>
                </a:solidFill>
                <a:latin typeface="+mj-lt"/>
              </a:rPr>
              <a:t>The Shell Centre for Mathematical Education</a:t>
            </a:r>
          </a:p>
          <a:p>
            <a:pPr marL="0" marR="32511" indent="0" algn="l" defTabSz="365760">
              <a:spcBef>
                <a:spcPts val="600"/>
              </a:spcBef>
              <a:buNone/>
              <a:defRPr sz="1800" b="0">
                <a:solidFill>
                  <a:srgbClr val="000000"/>
                </a:solidFill>
                <a:uFillTx/>
              </a:defRPr>
            </a:pPr>
            <a:r>
              <a:rPr lang="en-GB" sz="2800" b="1" dirty="0">
                <a:solidFill>
                  <a:srgbClr val="FF0000"/>
                </a:solidFill>
                <a:latin typeface="+mj-lt"/>
              </a:rPr>
              <a:t>		– the story so far</a:t>
            </a:r>
          </a:p>
          <a:p>
            <a:pPr marL="0" marR="32511" indent="0" defTabSz="365760">
              <a:spcBef>
                <a:spcPts val="600"/>
              </a:spcBef>
              <a:buNone/>
              <a:defRPr sz="1800" b="0">
                <a:solidFill>
                  <a:srgbClr val="000000"/>
                </a:solidFill>
                <a:uFillTx/>
              </a:defRPr>
            </a:pPr>
            <a:endParaRPr lang="en-GB" sz="2800" b="1" dirty="0">
              <a:solidFill>
                <a:srgbClr val="FF0000"/>
              </a:solidFill>
              <a:latin typeface="+mj-lt"/>
            </a:endParaRPr>
          </a:p>
          <a:p>
            <a:pPr marL="0" marR="32511" lvl="0" indent="0" defTabSz="365760">
              <a:spcBef>
                <a:spcPts val="600"/>
              </a:spcBef>
              <a:buNone/>
              <a:defRPr sz="1800" b="0">
                <a:solidFill>
                  <a:srgbClr val="000000"/>
                </a:solidFill>
                <a:uFillTx/>
              </a:defRPr>
            </a:pPr>
            <a:r>
              <a:rPr lang="en-GB" sz="2800" b="0" dirty="0">
                <a:solidFill>
                  <a:srgbClr val="FFFFFF"/>
                </a:solidFill>
                <a:uFill>
                  <a:solidFill>
                    <a:srgbClr val="FFFFFF"/>
                  </a:solidFill>
                </a:uFill>
                <a:latin typeface="+mj-lt"/>
              </a:rPr>
              <a:t>Aspects of design</a:t>
            </a:r>
          </a:p>
          <a:p>
            <a:pPr marL="0" marR="32511" lvl="0" indent="0" defTabSz="365760">
              <a:spcBef>
                <a:spcPts val="600"/>
              </a:spcBef>
              <a:buNone/>
              <a:defRPr sz="1800" b="0">
                <a:solidFill>
                  <a:srgbClr val="000000"/>
                </a:solidFill>
                <a:uFillTx/>
              </a:defRPr>
            </a:pPr>
            <a:endParaRPr lang="en-GB" sz="2560" b="0" dirty="0">
              <a:solidFill>
                <a:srgbClr val="FF0000"/>
              </a:solidFill>
              <a:uFill>
                <a:solidFill>
                  <a:srgbClr val="FFFFFF"/>
                </a:solidFill>
              </a:uFill>
              <a:latin typeface="+mj-lt"/>
            </a:endParaRPr>
          </a:p>
          <a:p>
            <a:pPr marL="0" marR="32511" lvl="0" indent="0" defTabSz="365760">
              <a:spcBef>
                <a:spcPts val="600"/>
              </a:spcBef>
              <a:buNone/>
              <a:defRPr sz="1800" b="0">
                <a:solidFill>
                  <a:srgbClr val="000000"/>
                </a:solidFill>
                <a:uFillTx/>
              </a:defRPr>
            </a:pPr>
            <a:r>
              <a:rPr lang="en-GB" sz="3600" b="1" dirty="0">
                <a:solidFill>
                  <a:srgbClr val="FFFFFF"/>
                </a:solidFill>
                <a:uFill>
                  <a:solidFill>
                    <a:srgbClr val="FFFFFF"/>
                  </a:solidFill>
                </a:uFill>
                <a:latin typeface="+mj-lt"/>
              </a:rPr>
              <a:t>From strategic to technical design</a:t>
            </a:r>
          </a:p>
          <a:p>
            <a:pPr marL="0" marR="32511" lvl="0" indent="0" defTabSz="365760">
              <a:spcBef>
                <a:spcPts val="600"/>
              </a:spcBef>
              <a:buNone/>
              <a:defRPr sz="1800" b="0">
                <a:solidFill>
                  <a:srgbClr val="000000"/>
                </a:solidFill>
                <a:uFillTx/>
              </a:defRPr>
            </a:pPr>
            <a:r>
              <a:rPr lang="en-GB" sz="3600" b="1" dirty="0">
                <a:solidFill>
                  <a:schemeClr val="bg1"/>
                </a:solidFill>
                <a:latin typeface="+mj-lt"/>
              </a:rPr>
              <a:t>Geoff Wake</a:t>
            </a:r>
            <a:endParaRPr lang="en-GB" sz="3600" b="1" dirty="0">
              <a:solidFill>
                <a:schemeClr val="bg1"/>
              </a:solidFill>
              <a:uFill>
                <a:solidFill>
                  <a:srgbClr val="FFFFFF"/>
                </a:solidFill>
              </a:uFill>
              <a:latin typeface="+mj-lt"/>
            </a:endParaRPr>
          </a:p>
          <a:p>
            <a:pPr marL="0" marR="32511" lvl="0" indent="0" defTabSz="365760">
              <a:spcBef>
                <a:spcPts val="600"/>
              </a:spcBef>
              <a:buNone/>
              <a:defRPr sz="1800" b="0">
                <a:solidFill>
                  <a:srgbClr val="000000"/>
                </a:solidFill>
                <a:uFillTx/>
              </a:defRPr>
            </a:pPr>
            <a:endParaRPr lang="en-GB" sz="2560" b="0" dirty="0">
              <a:solidFill>
                <a:srgbClr val="FFFFFF"/>
              </a:solidFill>
              <a:uFill>
                <a:solidFill>
                  <a:srgbClr val="FFFFFF"/>
                </a:solidFill>
              </a:uFill>
              <a:latin typeface="+mj-lt"/>
            </a:endParaRPr>
          </a:p>
          <a:p>
            <a:pPr marL="0" marR="32511" lvl="0" indent="0" defTabSz="365760">
              <a:spcBef>
                <a:spcPts val="600"/>
              </a:spcBef>
              <a:buNone/>
              <a:defRPr sz="1800" b="0">
                <a:solidFill>
                  <a:srgbClr val="000000"/>
                </a:solidFill>
                <a:uFillTx/>
              </a:defRPr>
            </a:pPr>
            <a:r>
              <a:rPr lang="en-GB" sz="2400" b="1" dirty="0">
                <a:solidFill>
                  <a:srgbClr val="FF0000"/>
                </a:solidFill>
                <a:uFillTx/>
              </a:rPr>
              <a:t>Shell Centre Jubilee Conference</a:t>
            </a:r>
          </a:p>
          <a:p>
            <a:pPr marL="0" marR="32511" lvl="0" indent="0" defTabSz="365760">
              <a:spcBef>
                <a:spcPts val="600"/>
              </a:spcBef>
              <a:buNone/>
              <a:defRPr sz="1800" b="0">
                <a:solidFill>
                  <a:srgbClr val="000000"/>
                </a:solidFill>
                <a:uFillTx/>
              </a:defRPr>
            </a:pPr>
            <a:r>
              <a:rPr lang="en-GB" sz="2400" b="1" dirty="0">
                <a:solidFill>
                  <a:srgbClr val="FF0000"/>
                </a:solidFill>
                <a:uFillTx/>
                <a:latin typeface="+mj-lt"/>
              </a:rPr>
              <a:t>September 2017</a:t>
            </a:r>
            <a:endParaRPr sz="2240" b="0" dirty="0">
              <a:solidFill>
                <a:srgbClr val="FFFFFF"/>
              </a:solidFill>
              <a:uFill>
                <a:solidFill>
                  <a:srgbClr val="FFFFFF"/>
                </a:solidFill>
              </a:uFill>
              <a:latin typeface="+mj-lt"/>
            </a:endParaRPr>
          </a:p>
        </p:txBody>
      </p:sp>
    </p:spTree>
    <p:extLst>
      <p:ext uri="{BB962C8B-B14F-4D97-AF65-F5344CB8AC3E}">
        <p14:creationId xmlns:p14="http://schemas.microsoft.com/office/powerpoint/2010/main" val="167010755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GB" dirty="0"/>
              <a:t>Strategic</a:t>
            </a:r>
            <a:r>
              <a:rPr lang="en-AU" dirty="0"/>
              <a:t>: </a:t>
            </a:r>
            <a:r>
              <a:rPr lang="en-US" b="0" dirty="0" smtClean="0"/>
              <a:t>concerned with </a:t>
            </a:r>
            <a:r>
              <a:rPr lang="en-US" b="0" dirty="0"/>
              <a:t>the overall structure of the product set and how it will relate to the user-</a:t>
            </a:r>
            <a:r>
              <a:rPr lang="en-US" b="0" dirty="0" smtClean="0"/>
              <a:t>system</a:t>
            </a:r>
          </a:p>
          <a:p>
            <a:endParaRPr lang="en-GB" b="0" dirty="0"/>
          </a:p>
          <a:p>
            <a:r>
              <a:rPr lang="en-GB" dirty="0"/>
              <a:t>Tactical</a:t>
            </a:r>
            <a:r>
              <a:rPr lang="en-AU" dirty="0"/>
              <a:t>: </a:t>
            </a:r>
            <a:r>
              <a:rPr lang="en-AU" b="0" dirty="0"/>
              <a:t>focused on the overall internal structure of the product </a:t>
            </a:r>
            <a:r>
              <a:rPr lang="en-AU" b="0" dirty="0" smtClean="0"/>
              <a:t>  </a:t>
            </a:r>
          </a:p>
          <a:p>
            <a:endParaRPr lang="en-GB" b="0" dirty="0"/>
          </a:p>
          <a:p>
            <a:pPr lvl="0"/>
            <a:r>
              <a:rPr lang="en-GB" dirty="0"/>
              <a:t>Technical:</a:t>
            </a:r>
            <a:r>
              <a:rPr lang="en-AU" dirty="0"/>
              <a:t> </a:t>
            </a:r>
            <a:r>
              <a:rPr lang="en-AU" b="0" dirty="0"/>
              <a:t>focused on the design of individual elements of the product </a:t>
            </a:r>
            <a:r>
              <a:rPr lang="en-AU" b="0" dirty="0" smtClean="0"/>
              <a:t>relevant to </a:t>
            </a:r>
            <a:r>
              <a:rPr lang="en-AU" b="0" dirty="0"/>
              <a:t>the end users and their environment</a:t>
            </a:r>
            <a:r>
              <a:rPr lang="en-AU" b="0" dirty="0" smtClean="0"/>
              <a:t> </a:t>
            </a:r>
            <a:r>
              <a:rPr lang="en-AU" b="0" dirty="0"/>
              <a:t/>
            </a:r>
            <a:br>
              <a:rPr lang="en-AU" b="0" dirty="0"/>
            </a:br>
            <a:endParaRPr lang="en-GB" b="0" dirty="0"/>
          </a:p>
        </p:txBody>
      </p:sp>
      <p:sp>
        <p:nvSpPr>
          <p:cNvPr id="7" name="Title 1">
            <a:extLst>
              <a:ext uri="{FF2B5EF4-FFF2-40B4-BE49-F238E27FC236}">
                <a16:creationId xmlns="" xmlns:a16="http://schemas.microsoft.com/office/drawing/2014/main" id="{637BF120-570C-7D41-89A0-9352D230827C}"/>
              </a:ext>
            </a:extLst>
          </p:cNvPr>
          <p:cNvSpPr txBox="1">
            <a:spLocks noGrp="1"/>
          </p:cNvSpPr>
          <p:nvPr>
            <p:ph type="title"/>
          </p:nvPr>
        </p:nvSpPr>
        <p:spPr>
          <a:prstGeom prst="rect">
            <a:avLst/>
          </a:prstGeom>
        </p:spPr>
        <p:txBody>
          <a:bodyPr vert="horz" lIns="91440" tIns="45720" rIns="91440" bIns="45720" rtlCol="0" anchor="ctr">
            <a:normAutofit/>
          </a:bodyPr>
          <a:lstStyle>
            <a:lvl1pPr algn="ctr" defTabSz="457200" rtl="0" eaLnBrk="1" latinLnBrk="0" hangingPunct="1">
              <a:spcBef>
                <a:spcPct val="0"/>
              </a:spcBef>
              <a:buNone/>
              <a:defRPr sz="3200" b="1" i="0" kern="1200" spc="0">
                <a:solidFill>
                  <a:srgbClr val="9D0000"/>
                </a:solidFill>
                <a:latin typeface="+mj-lt"/>
                <a:ea typeface="+mj-ea"/>
                <a:cs typeface="+mj-cs"/>
              </a:defRPr>
            </a:lvl1pPr>
          </a:lstStyle>
          <a:p>
            <a:r>
              <a:rPr lang="en-GB"/>
              <a:t>Design at different levels </a:t>
            </a:r>
            <a:endParaRPr lang="en-US" dirty="0"/>
          </a:p>
        </p:txBody>
      </p:sp>
      <p:sp>
        <p:nvSpPr>
          <p:cNvPr id="2" name="TextBox 1"/>
          <p:cNvSpPr txBox="1"/>
          <p:nvPr/>
        </p:nvSpPr>
        <p:spPr>
          <a:xfrm>
            <a:off x="457200" y="5574632"/>
            <a:ext cx="7978274" cy="369332"/>
          </a:xfrm>
          <a:prstGeom prst="rect">
            <a:avLst/>
          </a:prstGeom>
          <a:noFill/>
        </p:spPr>
        <p:txBody>
          <a:bodyPr wrap="square" rtlCol="0">
            <a:spAutoFit/>
          </a:bodyPr>
          <a:lstStyle/>
          <a:p>
            <a:pPr algn="r"/>
            <a:r>
              <a:rPr lang="en-US" dirty="0"/>
              <a:t>http://</a:t>
            </a:r>
            <a:r>
              <a:rPr lang="en-US" dirty="0" err="1"/>
              <a:t>www.educationaldesigner.org</a:t>
            </a:r>
            <a:r>
              <a:rPr lang="en-US" dirty="0"/>
              <a:t>/</a:t>
            </a:r>
            <a:r>
              <a:rPr lang="en-US" dirty="0" err="1"/>
              <a:t>ed</a:t>
            </a:r>
            <a:r>
              <a:rPr lang="en-US" dirty="0"/>
              <a:t>/volume1/issue3/article9/</a:t>
            </a:r>
          </a:p>
        </p:txBody>
      </p:sp>
    </p:spTree>
    <p:extLst>
      <p:ext uri="{BB962C8B-B14F-4D97-AF65-F5344CB8AC3E}">
        <p14:creationId xmlns:p14="http://schemas.microsoft.com/office/powerpoint/2010/main" val="47188850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457200" y="4174968"/>
            <a:ext cx="8229600" cy="1755931"/>
          </a:xfrm>
        </p:spPr>
        <p:txBody>
          <a:bodyPr/>
          <a:lstStyle/>
          <a:p>
            <a:pPr marL="0" indent="0">
              <a:buNone/>
            </a:pPr>
            <a:r>
              <a:rPr lang="en-US" sz="3600" b="1" dirty="0"/>
              <a:t>Using </a:t>
            </a:r>
            <a:r>
              <a:rPr lang="en-US" sz="3600" b="1" dirty="0" smtClean="0"/>
              <a:t>exams to drive improvement</a:t>
            </a:r>
          </a:p>
          <a:p>
            <a:pPr marL="0" indent="0">
              <a:buNone/>
            </a:pPr>
            <a:r>
              <a:rPr lang="en-US" b="1" dirty="0" smtClean="0"/>
              <a:t>1980 - </a:t>
            </a:r>
            <a:endParaRPr lang="en-US" b="1" dirty="0"/>
          </a:p>
        </p:txBody>
      </p:sp>
      <p:pic>
        <p:nvPicPr>
          <p:cNvPr id="2" name="Picture 1" descr="tacklingUnstructuredProblems.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432681" y="1505650"/>
            <a:ext cx="4241800" cy="2349500"/>
          </a:xfrm>
          <a:prstGeom prst="rect">
            <a:avLst/>
          </a:prstGeom>
        </p:spPr>
      </p:pic>
    </p:spTree>
    <p:extLst>
      <p:ext uri="{BB962C8B-B14F-4D97-AF65-F5344CB8AC3E}">
        <p14:creationId xmlns:p14="http://schemas.microsoft.com/office/powerpoint/2010/main" val="52232146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87750"/>
          </a:xfrm>
        </p:spPr>
        <p:txBody>
          <a:bodyPr/>
          <a:lstStyle/>
          <a:p>
            <a:r>
              <a:rPr lang="en-GB" dirty="0" smtClean="0"/>
              <a:t>Strategic</a:t>
            </a:r>
            <a:endParaRPr lang="en-US" dirty="0"/>
          </a:p>
        </p:txBody>
      </p:sp>
      <p:pic>
        <p:nvPicPr>
          <p:cNvPr id="6" name="Picture 5" descr="Screen Shot 2017-09-27 at 08.25.40.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02568" y="1056104"/>
            <a:ext cx="3820695" cy="5440862"/>
          </a:xfrm>
          <a:prstGeom prst="rect">
            <a:avLst/>
          </a:prstGeom>
          <a:ln>
            <a:solidFill>
              <a:srgbClr val="000000"/>
            </a:solidFill>
          </a:ln>
        </p:spPr>
      </p:pic>
    </p:spTree>
    <p:extLst>
      <p:ext uri="{BB962C8B-B14F-4D97-AF65-F5344CB8AC3E}">
        <p14:creationId xmlns:p14="http://schemas.microsoft.com/office/powerpoint/2010/main" val="373045585"/>
      </p:ext>
    </p:extLst>
  </p:cSld>
  <p:clrMapOvr>
    <a:masterClrMapping/>
  </p:clrMapOvr>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87750"/>
          </a:xfrm>
        </p:spPr>
        <p:txBody>
          <a:bodyPr/>
          <a:lstStyle/>
          <a:p>
            <a:r>
              <a:rPr lang="en-GB" dirty="0" smtClean="0"/>
              <a:t>Strategic</a:t>
            </a:r>
            <a:endParaRPr lang="en-US" dirty="0"/>
          </a:p>
        </p:txBody>
      </p:sp>
      <p:pic>
        <p:nvPicPr>
          <p:cNvPr id="8" name="Content Placeholder 7" descr="Screen Shot 2017-09-27 at 08.48.33.png"/>
          <p:cNvPicPr>
            <a:picLocks noGrp="1" noChangeAspect="1"/>
          </p:cNvPicPr>
          <p:nvPr>
            <p:ph sz="half" idx="1"/>
          </p:nvPr>
        </p:nvPicPr>
        <p:blipFill rotWithShape="1">
          <a:blip r:embed="rId2" cstate="screen">
            <a:extLst>
              <a:ext uri="{28A0092B-C50C-407E-A947-70E740481C1C}">
                <a14:useLocalDpi xmlns:a14="http://schemas.microsoft.com/office/drawing/2010/main"/>
              </a:ext>
            </a:extLst>
          </a:blip>
          <a:srcRect/>
          <a:stretch/>
        </p:blipFill>
        <p:spPr>
          <a:xfrm>
            <a:off x="2660315" y="68043"/>
            <a:ext cx="6026485" cy="6789957"/>
          </a:xfrm>
          <a:ln>
            <a:solidFill>
              <a:srgbClr val="000000"/>
            </a:solidFill>
          </a:ln>
        </p:spPr>
      </p:pic>
      <p:pic>
        <p:nvPicPr>
          <p:cNvPr id="6" name="Picture 5" descr="Screen Shot 2017-09-27 at 08.25.40.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200" y="1203157"/>
            <a:ext cx="1481221" cy="2109333"/>
          </a:xfrm>
          <a:prstGeom prst="rect">
            <a:avLst/>
          </a:prstGeom>
          <a:ln>
            <a:solidFill>
              <a:srgbClr val="000000"/>
            </a:solidFill>
          </a:ln>
        </p:spPr>
      </p:pic>
    </p:spTree>
    <p:extLst>
      <p:ext uri="{BB962C8B-B14F-4D97-AF65-F5344CB8AC3E}">
        <p14:creationId xmlns:p14="http://schemas.microsoft.com/office/powerpoint/2010/main" val="1272381502"/>
      </p:ext>
    </p:extLst>
  </p:cSld>
  <p:clrMapOvr>
    <a:masterClrMapping/>
  </p:clrMapOvr>
  <p:timing>
    <p:tnLst>
      <p:par>
        <p:cTn xmlns:p14="http://schemas.microsoft.com/office/powerpoint/2010/mai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7-09-27 at 08.27.16.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52217" y="1248472"/>
            <a:ext cx="3753028" cy="5306413"/>
          </a:xfrm>
          <a:prstGeom prst="rect">
            <a:avLst/>
          </a:prstGeom>
          <a:ln>
            <a:solidFill>
              <a:schemeClr val="tx1"/>
            </a:solidFill>
          </a:ln>
        </p:spPr>
      </p:pic>
      <p:sp>
        <p:nvSpPr>
          <p:cNvPr id="11" name="Title 1"/>
          <p:cNvSpPr txBox="1">
            <a:spLocks/>
          </p:cNvSpPr>
          <p:nvPr/>
        </p:nvSpPr>
        <p:spPr>
          <a:xfrm>
            <a:off x="609600" y="427038"/>
            <a:ext cx="8229600" cy="6877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3200" b="1" i="0" kern="1200" spc="0">
                <a:solidFill>
                  <a:srgbClr val="9D0000"/>
                </a:solidFill>
                <a:latin typeface="+mj-lt"/>
                <a:ea typeface="+mj-ea"/>
                <a:cs typeface="+mj-cs"/>
              </a:defRPr>
            </a:lvl1pPr>
          </a:lstStyle>
          <a:p>
            <a:r>
              <a:rPr lang="en-GB" dirty="0" smtClean="0"/>
              <a:t>Tactical</a:t>
            </a:r>
            <a:endParaRPr lang="en-US" dirty="0"/>
          </a:p>
        </p:txBody>
      </p:sp>
    </p:spTree>
    <p:extLst>
      <p:ext uri="{BB962C8B-B14F-4D97-AF65-F5344CB8AC3E}">
        <p14:creationId xmlns:p14="http://schemas.microsoft.com/office/powerpoint/2010/main" val="273747288"/>
      </p:ext>
    </p:extLst>
  </p:cSld>
  <p:clrMapOvr>
    <a:masterClrMapping/>
  </p:clrMapOvr>
  <p:timing>
    <p:tnLst>
      <p:par>
        <p:cTn xmlns:p14="http://schemas.microsoft.com/office/powerpoint/2010/mai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Screen Shot 2017-09-27 at 08.28.10.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08276" y="1444943"/>
            <a:ext cx="4784282" cy="1647506"/>
          </a:xfrm>
          <a:prstGeom prst="rect">
            <a:avLst/>
          </a:prstGeom>
          <a:ln>
            <a:solidFill>
              <a:srgbClr val="000000"/>
            </a:solidFill>
          </a:ln>
        </p:spPr>
      </p:pic>
      <p:sp>
        <p:nvSpPr>
          <p:cNvPr id="11" name="Title 1"/>
          <p:cNvSpPr txBox="1">
            <a:spLocks/>
          </p:cNvSpPr>
          <p:nvPr/>
        </p:nvSpPr>
        <p:spPr>
          <a:xfrm>
            <a:off x="609600" y="427038"/>
            <a:ext cx="8229600" cy="6877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3200" b="1" i="0" kern="1200" spc="0">
                <a:solidFill>
                  <a:srgbClr val="9D0000"/>
                </a:solidFill>
                <a:latin typeface="+mj-lt"/>
                <a:ea typeface="+mj-ea"/>
                <a:cs typeface="+mj-cs"/>
              </a:defRPr>
            </a:lvl1pPr>
          </a:lstStyle>
          <a:p>
            <a:r>
              <a:rPr lang="en-GB" dirty="0" smtClean="0"/>
              <a:t>Tactical</a:t>
            </a:r>
            <a:endParaRPr lang="en-US" dirty="0"/>
          </a:p>
        </p:txBody>
      </p:sp>
      <p:pic>
        <p:nvPicPr>
          <p:cNvPr id="3" name="Picture 2" descr="Screen Shot 2017-09-27 at 08.32.40.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56026" y="2357298"/>
            <a:ext cx="4810245" cy="1470301"/>
          </a:xfrm>
          <a:prstGeom prst="rect">
            <a:avLst/>
          </a:prstGeom>
          <a:ln>
            <a:solidFill>
              <a:srgbClr val="000000"/>
            </a:solidFill>
          </a:ln>
        </p:spPr>
      </p:pic>
      <p:pic>
        <p:nvPicPr>
          <p:cNvPr id="2" name="Picture 1" descr="Screen Shot 2017-09-27 at 08.31.30.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387976" y="3339932"/>
            <a:ext cx="4810245" cy="1972454"/>
          </a:xfrm>
          <a:prstGeom prst="rect">
            <a:avLst/>
          </a:prstGeom>
          <a:ln>
            <a:solidFill>
              <a:srgbClr val="000000"/>
            </a:solidFill>
          </a:ln>
        </p:spPr>
      </p:pic>
    </p:spTree>
    <p:extLst>
      <p:ext uri="{BB962C8B-B14F-4D97-AF65-F5344CB8AC3E}">
        <p14:creationId xmlns:p14="http://schemas.microsoft.com/office/powerpoint/2010/main" val="96069754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609600" y="427038"/>
            <a:ext cx="8229600" cy="6877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3200" b="1" i="0" kern="1200" spc="0">
                <a:solidFill>
                  <a:srgbClr val="9D0000"/>
                </a:solidFill>
                <a:latin typeface="+mj-lt"/>
                <a:ea typeface="+mj-ea"/>
                <a:cs typeface="+mj-cs"/>
              </a:defRPr>
            </a:lvl1pPr>
          </a:lstStyle>
          <a:p>
            <a:r>
              <a:rPr lang="en-GB" dirty="0" smtClean="0"/>
              <a:t>Tactical</a:t>
            </a:r>
            <a:endParaRPr lang="en-US" dirty="0"/>
          </a:p>
        </p:txBody>
      </p:sp>
      <p:pic>
        <p:nvPicPr>
          <p:cNvPr id="3" name="Picture 2" descr="Screen Shot 2017-09-27 at 08.32.40.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413000" y="1284037"/>
            <a:ext cx="6731000" cy="2057400"/>
          </a:xfrm>
          <a:prstGeom prst="rect">
            <a:avLst/>
          </a:prstGeom>
        </p:spPr>
      </p:pic>
      <p:pic>
        <p:nvPicPr>
          <p:cNvPr id="4" name="Picture 3" descr="Screen Shot 2017-09-27 at 08.33.02.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13000" y="3181684"/>
            <a:ext cx="6464300" cy="1368926"/>
          </a:xfrm>
          <a:prstGeom prst="rect">
            <a:avLst/>
          </a:prstGeom>
        </p:spPr>
      </p:pic>
      <p:pic>
        <p:nvPicPr>
          <p:cNvPr id="5" name="Picture 4" descr="Screen Shot 2017-09-27 at 08.33.27.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463800" y="4678946"/>
            <a:ext cx="6413500" cy="1684421"/>
          </a:xfrm>
          <a:prstGeom prst="rect">
            <a:avLst/>
          </a:prstGeom>
        </p:spPr>
      </p:pic>
      <p:sp>
        <p:nvSpPr>
          <p:cNvPr id="6" name="TextBox 5"/>
          <p:cNvSpPr txBox="1"/>
          <p:nvPr/>
        </p:nvSpPr>
        <p:spPr>
          <a:xfrm>
            <a:off x="200526" y="1751263"/>
            <a:ext cx="2212474" cy="369332"/>
          </a:xfrm>
          <a:prstGeom prst="rect">
            <a:avLst/>
          </a:prstGeom>
          <a:noFill/>
        </p:spPr>
        <p:txBody>
          <a:bodyPr wrap="square" rtlCol="0">
            <a:spAutoFit/>
          </a:bodyPr>
          <a:lstStyle/>
          <a:p>
            <a:pPr algn="ctr"/>
            <a:r>
              <a:rPr lang="en-US" b="1" dirty="0" smtClean="0">
                <a:solidFill>
                  <a:srgbClr val="FF0000"/>
                </a:solidFill>
              </a:rPr>
              <a:t>Modelling</a:t>
            </a:r>
            <a:endParaRPr lang="en-US" b="1" dirty="0">
              <a:solidFill>
                <a:srgbClr val="FF0000"/>
              </a:solidFill>
            </a:endParaRPr>
          </a:p>
        </p:txBody>
      </p:sp>
      <p:sp>
        <p:nvSpPr>
          <p:cNvPr id="10" name="TextBox 9"/>
          <p:cNvSpPr txBox="1"/>
          <p:nvPr/>
        </p:nvSpPr>
        <p:spPr>
          <a:xfrm>
            <a:off x="200526" y="3395274"/>
            <a:ext cx="2212474" cy="369332"/>
          </a:xfrm>
          <a:prstGeom prst="rect">
            <a:avLst/>
          </a:prstGeom>
          <a:noFill/>
        </p:spPr>
        <p:txBody>
          <a:bodyPr wrap="square" rtlCol="0">
            <a:spAutoFit/>
          </a:bodyPr>
          <a:lstStyle/>
          <a:p>
            <a:pPr algn="ctr"/>
            <a:r>
              <a:rPr lang="en-US" b="1" dirty="0" smtClean="0">
                <a:solidFill>
                  <a:srgbClr val="FF0000"/>
                </a:solidFill>
              </a:rPr>
              <a:t>Comprehension</a:t>
            </a:r>
            <a:endParaRPr lang="en-US" b="1" dirty="0">
              <a:solidFill>
                <a:srgbClr val="FF0000"/>
              </a:solidFill>
            </a:endParaRPr>
          </a:p>
        </p:txBody>
      </p:sp>
      <p:sp>
        <p:nvSpPr>
          <p:cNvPr id="12" name="TextBox 11"/>
          <p:cNvSpPr txBox="1"/>
          <p:nvPr/>
        </p:nvSpPr>
        <p:spPr>
          <a:xfrm>
            <a:off x="352926" y="5018200"/>
            <a:ext cx="2212474" cy="369332"/>
          </a:xfrm>
          <a:prstGeom prst="rect">
            <a:avLst/>
          </a:prstGeom>
          <a:noFill/>
        </p:spPr>
        <p:txBody>
          <a:bodyPr wrap="square" rtlCol="0">
            <a:spAutoFit/>
          </a:bodyPr>
          <a:lstStyle/>
          <a:p>
            <a:pPr algn="ctr"/>
            <a:r>
              <a:rPr lang="en-US" b="1" dirty="0" smtClean="0">
                <a:solidFill>
                  <a:srgbClr val="FF0000"/>
                </a:solidFill>
              </a:rPr>
              <a:t>Communication</a:t>
            </a:r>
            <a:endParaRPr lang="en-US" b="1" dirty="0">
              <a:solidFill>
                <a:srgbClr val="FF0000"/>
              </a:solidFill>
            </a:endParaRPr>
          </a:p>
        </p:txBody>
      </p:sp>
      <p:sp>
        <p:nvSpPr>
          <p:cNvPr id="9" name="Oval 8"/>
          <p:cNvSpPr/>
          <p:nvPr/>
        </p:nvSpPr>
        <p:spPr>
          <a:xfrm>
            <a:off x="5765800" y="3341437"/>
            <a:ext cx="2914650" cy="740462"/>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2895600" y="5861049"/>
            <a:ext cx="5676900" cy="576699"/>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6153024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ssolv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609600" y="427038"/>
            <a:ext cx="8229600" cy="6877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3200" b="1" i="0" kern="1200" spc="0">
                <a:solidFill>
                  <a:srgbClr val="9D0000"/>
                </a:solidFill>
                <a:latin typeface="+mj-lt"/>
                <a:ea typeface="+mj-ea"/>
                <a:cs typeface="+mj-cs"/>
              </a:defRPr>
            </a:lvl1pPr>
          </a:lstStyle>
          <a:p>
            <a:r>
              <a:rPr lang="en-GB" dirty="0" smtClean="0"/>
              <a:t>Technical</a:t>
            </a:r>
            <a:endParaRPr lang="en-US" dirty="0"/>
          </a:p>
        </p:txBody>
      </p:sp>
      <p:pic>
        <p:nvPicPr>
          <p:cNvPr id="2" name="Picture 1" descr="Screen Shot 2017-09-27 at 08.33.55.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07894" y="1244361"/>
            <a:ext cx="3488144" cy="4945217"/>
          </a:xfrm>
          <a:prstGeom prst="rect">
            <a:avLst/>
          </a:prstGeom>
        </p:spPr>
      </p:pic>
    </p:spTree>
    <p:extLst>
      <p:ext uri="{BB962C8B-B14F-4D97-AF65-F5344CB8AC3E}">
        <p14:creationId xmlns:p14="http://schemas.microsoft.com/office/powerpoint/2010/main" val="1609016195"/>
      </p:ext>
    </p:extLst>
  </p:cSld>
  <p:clrMapOvr>
    <a:masterClrMapping/>
  </p:clrMapOvr>
  <p:timing>
    <p:tnLst>
      <p:par>
        <p:cTn xmlns:p14="http://schemas.microsoft.com/office/powerpoint/2010/mai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609600" y="427038"/>
            <a:ext cx="8229600" cy="6877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3200" b="1" i="0" kern="1200" spc="0">
                <a:solidFill>
                  <a:srgbClr val="9D0000"/>
                </a:solidFill>
                <a:latin typeface="+mj-lt"/>
                <a:ea typeface="+mj-ea"/>
                <a:cs typeface="+mj-cs"/>
              </a:defRPr>
            </a:lvl1pPr>
          </a:lstStyle>
          <a:p>
            <a:r>
              <a:rPr lang="en-GB" dirty="0" smtClean="0"/>
              <a:t>Technical</a:t>
            </a:r>
            <a:endParaRPr lang="en-US" dirty="0"/>
          </a:p>
        </p:txBody>
      </p:sp>
      <p:pic>
        <p:nvPicPr>
          <p:cNvPr id="3" name="Picture 2" descr="Screen Shot 2017-09-27 at 08.35.18.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0528" y="842211"/>
            <a:ext cx="3569368" cy="5042084"/>
          </a:xfrm>
          <a:prstGeom prst="rect">
            <a:avLst/>
          </a:prstGeom>
          <a:ln>
            <a:solidFill>
              <a:srgbClr val="000000"/>
            </a:solidFill>
          </a:ln>
        </p:spPr>
      </p:pic>
      <p:pic>
        <p:nvPicPr>
          <p:cNvPr id="4" name="Picture 3" descr="Screen Shot 2017-09-27 at 08.35.35.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02488" y="1310108"/>
            <a:ext cx="3488143" cy="4945216"/>
          </a:xfrm>
          <a:prstGeom prst="rect">
            <a:avLst/>
          </a:prstGeom>
          <a:ln>
            <a:solidFill>
              <a:srgbClr val="000000"/>
            </a:solidFill>
          </a:ln>
        </p:spPr>
      </p:pic>
      <p:pic>
        <p:nvPicPr>
          <p:cNvPr id="5" name="Picture 4" descr="Screen Shot 2017-09-27 at 08.35.51.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35541" y="1831475"/>
            <a:ext cx="3488143" cy="4932839"/>
          </a:xfrm>
          <a:prstGeom prst="rect">
            <a:avLst/>
          </a:prstGeom>
          <a:ln>
            <a:solidFill>
              <a:srgbClr val="000000"/>
            </a:solidFill>
          </a:ln>
        </p:spPr>
      </p:pic>
    </p:spTree>
    <p:extLst>
      <p:ext uri="{BB962C8B-B14F-4D97-AF65-F5344CB8AC3E}">
        <p14:creationId xmlns:p14="http://schemas.microsoft.com/office/powerpoint/2010/main" val="16211063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1+#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609600" y="427038"/>
            <a:ext cx="8229600" cy="6877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3200" b="1" i="0" kern="1200" spc="0">
                <a:solidFill>
                  <a:srgbClr val="9D0000"/>
                </a:solidFill>
                <a:latin typeface="+mj-lt"/>
                <a:ea typeface="+mj-ea"/>
                <a:cs typeface="+mj-cs"/>
              </a:defRPr>
            </a:lvl1pPr>
          </a:lstStyle>
          <a:p>
            <a:r>
              <a:rPr lang="en-GB" dirty="0" smtClean="0"/>
              <a:t>Technical</a:t>
            </a:r>
            <a:endParaRPr lang="en-US" dirty="0"/>
          </a:p>
        </p:txBody>
      </p:sp>
      <p:pic>
        <p:nvPicPr>
          <p:cNvPr id="2" name="Picture 1" descr="Screen Shot 2017-09-27 at 08.36.04.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5461" y="1070476"/>
            <a:ext cx="3690613" cy="5232262"/>
          </a:xfrm>
          <a:prstGeom prst="rect">
            <a:avLst/>
          </a:prstGeom>
          <a:ln>
            <a:solidFill>
              <a:srgbClr val="000000"/>
            </a:solidFill>
          </a:ln>
        </p:spPr>
      </p:pic>
      <p:pic>
        <p:nvPicPr>
          <p:cNvPr id="7" name="Picture 6" descr="Screen Shot 2017-09-27 at 08.36.38.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62303" y="1356422"/>
            <a:ext cx="3682208" cy="5237824"/>
          </a:xfrm>
          <a:prstGeom prst="rect">
            <a:avLst/>
          </a:prstGeom>
          <a:ln>
            <a:solidFill>
              <a:srgbClr val="000000"/>
            </a:solidFill>
          </a:ln>
        </p:spPr>
      </p:pic>
      <p:pic>
        <p:nvPicPr>
          <p:cNvPr id="6" name="Picture 5" descr="Screen Shot 2017-09-27 at 08.36.19.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00725" y="1498267"/>
            <a:ext cx="3700382" cy="5237824"/>
          </a:xfrm>
          <a:prstGeom prst="rect">
            <a:avLst/>
          </a:prstGeom>
          <a:ln>
            <a:solidFill>
              <a:srgbClr val="000000"/>
            </a:solidFill>
          </a:ln>
        </p:spPr>
      </p:pic>
    </p:spTree>
    <p:extLst>
      <p:ext uri="{BB962C8B-B14F-4D97-AF65-F5344CB8AC3E}">
        <p14:creationId xmlns:p14="http://schemas.microsoft.com/office/powerpoint/2010/main" val="8092436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1+#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r>
              <a:rPr lang="en-GB" dirty="0"/>
              <a:t>Strategic</a:t>
            </a:r>
            <a:r>
              <a:rPr lang="en-AU" dirty="0"/>
              <a:t>: </a:t>
            </a:r>
            <a:r>
              <a:rPr lang="en-US" b="0" dirty="0" smtClean="0"/>
              <a:t>concerned with </a:t>
            </a:r>
            <a:r>
              <a:rPr lang="en-US" b="0" dirty="0"/>
              <a:t>the overall structure of the product set and how it will relate to the user-</a:t>
            </a:r>
            <a:r>
              <a:rPr lang="en-US" b="0" dirty="0" smtClean="0"/>
              <a:t>system</a:t>
            </a:r>
          </a:p>
          <a:p>
            <a:endParaRPr lang="en-GB" b="0" dirty="0"/>
          </a:p>
          <a:p>
            <a:r>
              <a:rPr lang="en-GB" dirty="0"/>
              <a:t>Tactical</a:t>
            </a:r>
            <a:r>
              <a:rPr lang="en-AU" dirty="0"/>
              <a:t>: </a:t>
            </a:r>
            <a:r>
              <a:rPr lang="en-AU" b="0" dirty="0"/>
              <a:t>focused on the overall internal structure of the product </a:t>
            </a:r>
            <a:r>
              <a:rPr lang="en-AU" b="0" dirty="0" smtClean="0"/>
              <a:t>  </a:t>
            </a:r>
          </a:p>
          <a:p>
            <a:endParaRPr lang="en-GB" b="0" dirty="0"/>
          </a:p>
          <a:p>
            <a:pPr lvl="0"/>
            <a:r>
              <a:rPr lang="en-GB" dirty="0"/>
              <a:t>Technical:</a:t>
            </a:r>
            <a:r>
              <a:rPr lang="en-AU" dirty="0"/>
              <a:t> </a:t>
            </a:r>
            <a:r>
              <a:rPr lang="en-AU" b="0" dirty="0"/>
              <a:t>focused on the design of individual elements of the product </a:t>
            </a:r>
            <a:r>
              <a:rPr lang="en-AU" b="0" dirty="0" smtClean="0"/>
              <a:t>relevant to </a:t>
            </a:r>
            <a:r>
              <a:rPr lang="en-AU" b="0" dirty="0"/>
              <a:t>the end users and their environment</a:t>
            </a:r>
            <a:r>
              <a:rPr lang="en-AU" b="0" dirty="0" smtClean="0"/>
              <a:t> </a:t>
            </a:r>
            <a:r>
              <a:rPr lang="en-AU" b="0" dirty="0"/>
              <a:t/>
            </a:r>
            <a:br>
              <a:rPr lang="en-AU" b="0" dirty="0"/>
            </a:br>
            <a:endParaRPr lang="en-GB" b="0" dirty="0"/>
          </a:p>
        </p:txBody>
      </p:sp>
      <p:sp>
        <p:nvSpPr>
          <p:cNvPr id="7" name="Title 1">
            <a:extLst>
              <a:ext uri="{FF2B5EF4-FFF2-40B4-BE49-F238E27FC236}">
                <a16:creationId xmlns="" xmlns:a16="http://schemas.microsoft.com/office/drawing/2014/main" id="{637BF120-570C-7D41-89A0-9352D230827C}"/>
              </a:ext>
            </a:extLst>
          </p:cNvPr>
          <p:cNvSpPr txBox="1">
            <a:spLocks noGrp="1"/>
          </p:cNvSpPr>
          <p:nvPr>
            <p:ph type="title"/>
          </p:nvPr>
        </p:nvSpPr>
        <p:spPr>
          <a:prstGeom prst="rect">
            <a:avLst/>
          </a:prstGeom>
        </p:spPr>
        <p:txBody>
          <a:bodyPr vert="horz" lIns="91440" tIns="45720" rIns="91440" bIns="45720" rtlCol="0" anchor="ctr">
            <a:normAutofit/>
          </a:bodyPr>
          <a:lstStyle>
            <a:lvl1pPr algn="ctr" defTabSz="457200" rtl="0" eaLnBrk="1" latinLnBrk="0" hangingPunct="1">
              <a:spcBef>
                <a:spcPct val="0"/>
              </a:spcBef>
              <a:buNone/>
              <a:defRPr sz="3200" b="1" i="0" kern="1200" spc="0">
                <a:solidFill>
                  <a:srgbClr val="9D0000"/>
                </a:solidFill>
                <a:latin typeface="+mj-lt"/>
                <a:ea typeface="+mj-ea"/>
                <a:cs typeface="+mj-cs"/>
              </a:defRPr>
            </a:lvl1pPr>
          </a:lstStyle>
          <a:p>
            <a:r>
              <a:rPr lang="en-GB" dirty="0"/>
              <a:t>Design </a:t>
            </a:r>
            <a:r>
              <a:rPr lang="en-GB" dirty="0" smtClean="0"/>
              <a:t>required at all levels </a:t>
            </a:r>
            <a:endParaRPr lang="en-US" dirty="0"/>
          </a:p>
        </p:txBody>
      </p:sp>
      <p:sp>
        <p:nvSpPr>
          <p:cNvPr id="2" name="TextBox 1"/>
          <p:cNvSpPr txBox="1"/>
          <p:nvPr/>
        </p:nvSpPr>
        <p:spPr>
          <a:xfrm>
            <a:off x="2152316" y="5574632"/>
            <a:ext cx="6283158" cy="646331"/>
          </a:xfrm>
          <a:prstGeom prst="rect">
            <a:avLst/>
          </a:prstGeom>
          <a:noFill/>
        </p:spPr>
        <p:txBody>
          <a:bodyPr wrap="square" rtlCol="0">
            <a:spAutoFit/>
          </a:bodyPr>
          <a:lstStyle/>
          <a:p>
            <a:r>
              <a:rPr lang="en-US" dirty="0"/>
              <a:t>http://</a:t>
            </a:r>
            <a:r>
              <a:rPr lang="en-US" dirty="0" err="1"/>
              <a:t>www.educationaldesigner.org</a:t>
            </a:r>
            <a:r>
              <a:rPr lang="en-US" dirty="0"/>
              <a:t>/</a:t>
            </a:r>
            <a:r>
              <a:rPr lang="en-US" dirty="0" err="1"/>
              <a:t>ed</a:t>
            </a:r>
            <a:r>
              <a:rPr lang="en-US" dirty="0"/>
              <a:t>/volume1/issue3/article9/</a:t>
            </a:r>
          </a:p>
        </p:txBody>
      </p:sp>
      <p:sp>
        <p:nvSpPr>
          <p:cNvPr id="4" name="Oval 3"/>
          <p:cNvSpPr/>
          <p:nvPr/>
        </p:nvSpPr>
        <p:spPr>
          <a:xfrm>
            <a:off x="457200" y="1104380"/>
            <a:ext cx="2069432" cy="740462"/>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4895835"/>
      </p:ext>
    </p:extLst>
  </p:cSld>
  <p:clrMapOvr>
    <a:masterClrMapping/>
  </p:clrMapOvr>
  <p:timing>
    <p:tnLst>
      <p:par>
        <p:cTn xmlns:p14="http://schemas.microsoft.com/office/powerpoint/2010/mai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hape 15"/>
          <p:cNvSpPr>
            <a:spLocks noGrp="1"/>
          </p:cNvSpPr>
          <p:nvPr>
            <p:ph type="body" idx="1"/>
          </p:nvPr>
        </p:nvSpPr>
        <p:spPr>
          <a:xfrm>
            <a:off x="457199" y="1317591"/>
            <a:ext cx="8115473" cy="4816509"/>
          </a:xfrm>
          <a:prstGeom prst="rect">
            <a:avLst/>
          </a:prstGeom>
        </p:spPr>
        <p:txBody>
          <a:bodyPr>
            <a:normAutofit/>
          </a:bodyPr>
          <a:lstStyle/>
          <a:p>
            <a:pPr marL="0" marR="32511" lvl="0" indent="0" defTabSz="365760">
              <a:spcBef>
                <a:spcPts val="600"/>
              </a:spcBef>
              <a:buNone/>
              <a:defRPr sz="1800" b="0">
                <a:solidFill>
                  <a:srgbClr val="000000"/>
                </a:solidFill>
                <a:uFillTx/>
              </a:defRPr>
            </a:pPr>
            <a:endParaRPr lang="en-GB" sz="2560" b="0" dirty="0" smtClean="0">
              <a:solidFill>
                <a:srgbClr val="FF0000"/>
              </a:solidFill>
              <a:uFill>
                <a:solidFill>
                  <a:srgbClr val="FFFFFF"/>
                </a:solidFill>
              </a:uFill>
              <a:latin typeface="+mj-lt"/>
            </a:endParaRPr>
          </a:p>
          <a:p>
            <a:pPr marL="0" marR="32511" lvl="0" indent="0" defTabSz="365760">
              <a:spcBef>
                <a:spcPts val="600"/>
              </a:spcBef>
              <a:buNone/>
              <a:defRPr sz="1800" b="0">
                <a:solidFill>
                  <a:srgbClr val="000000"/>
                </a:solidFill>
                <a:uFillTx/>
              </a:defRPr>
            </a:pPr>
            <a:endParaRPr lang="en-GB" sz="2560" dirty="0">
              <a:solidFill>
                <a:srgbClr val="FF0000"/>
              </a:solidFill>
              <a:latin typeface="+mj-lt"/>
            </a:endParaRPr>
          </a:p>
          <a:p>
            <a:pPr marL="0" marR="32511" lvl="0" indent="0" defTabSz="365760">
              <a:spcBef>
                <a:spcPts val="600"/>
              </a:spcBef>
              <a:buNone/>
              <a:defRPr sz="1800" b="0">
                <a:solidFill>
                  <a:srgbClr val="000000"/>
                </a:solidFill>
                <a:uFillTx/>
              </a:defRPr>
            </a:pPr>
            <a:endParaRPr lang="en-GB" sz="2560" b="0" dirty="0" smtClean="0">
              <a:solidFill>
                <a:srgbClr val="FF0000"/>
              </a:solidFill>
              <a:uFill>
                <a:solidFill>
                  <a:srgbClr val="FFFFFF"/>
                </a:solidFill>
              </a:uFill>
              <a:latin typeface="+mj-lt"/>
            </a:endParaRPr>
          </a:p>
          <a:p>
            <a:pPr marL="0" marR="32511" lvl="0" indent="0" defTabSz="365760">
              <a:spcBef>
                <a:spcPts val="600"/>
              </a:spcBef>
              <a:buNone/>
              <a:defRPr sz="1800" b="0">
                <a:solidFill>
                  <a:srgbClr val="000000"/>
                </a:solidFill>
                <a:uFillTx/>
              </a:defRPr>
            </a:pPr>
            <a:r>
              <a:rPr lang="en-GB" sz="4800" b="1" dirty="0" smtClean="0">
                <a:solidFill>
                  <a:srgbClr val="FFFFFF"/>
                </a:solidFill>
                <a:uFill>
                  <a:solidFill>
                    <a:srgbClr val="FFFFFF"/>
                  </a:solidFill>
                </a:uFill>
                <a:latin typeface="+mj-lt"/>
              </a:rPr>
              <a:t>Now for the reception!</a:t>
            </a:r>
          </a:p>
          <a:p>
            <a:pPr marL="0" marR="32511" lvl="0" indent="0" defTabSz="365760">
              <a:spcBef>
                <a:spcPts val="600"/>
              </a:spcBef>
              <a:buNone/>
              <a:defRPr sz="1800" b="0">
                <a:solidFill>
                  <a:srgbClr val="000000"/>
                </a:solidFill>
                <a:uFillTx/>
              </a:defRPr>
            </a:pPr>
            <a:endParaRPr lang="en-GB" sz="2560" b="0" dirty="0" smtClean="0">
              <a:solidFill>
                <a:srgbClr val="FFFFFF"/>
              </a:solidFill>
              <a:uFill>
                <a:solidFill>
                  <a:srgbClr val="FFFFFF"/>
                </a:solidFill>
              </a:uFill>
              <a:latin typeface="+mj-lt"/>
            </a:endParaRPr>
          </a:p>
          <a:p>
            <a:pPr marL="0" marR="32511" lvl="0" indent="0" defTabSz="365760">
              <a:spcBef>
                <a:spcPts val="600"/>
              </a:spcBef>
              <a:buNone/>
              <a:defRPr sz="1800" b="0">
                <a:solidFill>
                  <a:srgbClr val="000000"/>
                </a:solidFill>
                <a:uFillTx/>
              </a:defRPr>
            </a:pPr>
            <a:r>
              <a:rPr lang="en-GB" sz="2400" b="1" dirty="0">
                <a:solidFill>
                  <a:srgbClr val="FF0000"/>
                </a:solidFill>
                <a:uFillTx/>
              </a:rPr>
              <a:t>Shell Centre </a:t>
            </a:r>
            <a:r>
              <a:rPr lang="en-GB" sz="2400" b="1" dirty="0" smtClean="0">
                <a:solidFill>
                  <a:srgbClr val="FF0000"/>
                </a:solidFill>
                <a:uFillTx/>
              </a:rPr>
              <a:t>Jubilee Conference</a:t>
            </a:r>
          </a:p>
          <a:p>
            <a:pPr marL="0" marR="32511" lvl="0" indent="0" defTabSz="365760">
              <a:spcBef>
                <a:spcPts val="600"/>
              </a:spcBef>
              <a:buNone/>
              <a:defRPr sz="1800" b="0">
                <a:solidFill>
                  <a:srgbClr val="000000"/>
                </a:solidFill>
                <a:uFillTx/>
              </a:defRPr>
            </a:pPr>
            <a:r>
              <a:rPr lang="en-GB" sz="2400" b="1" dirty="0" smtClean="0">
                <a:solidFill>
                  <a:srgbClr val="FF0000"/>
                </a:solidFill>
                <a:uFillTx/>
                <a:latin typeface="+mj-lt"/>
              </a:rPr>
              <a:t>September 2017</a:t>
            </a:r>
            <a:endParaRPr sz="2240" b="0" dirty="0">
              <a:solidFill>
                <a:srgbClr val="FFFFFF"/>
              </a:solidFill>
              <a:uFill>
                <a:solidFill>
                  <a:srgbClr val="FFFFFF"/>
                </a:solidFill>
              </a:uFill>
              <a:latin typeface="+mj-lt"/>
            </a:endParaRPr>
          </a:p>
        </p:txBody>
      </p:sp>
    </p:spTree>
    <p:extLst>
      <p:ext uri="{BB962C8B-B14F-4D97-AF65-F5344CB8AC3E}">
        <p14:creationId xmlns:p14="http://schemas.microsoft.com/office/powerpoint/2010/main" val="242385776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00FF"/>
                </a:solidFill>
              </a:rPr>
              <a:t>WYTIWG: Testing Strategic Skills</a:t>
            </a:r>
            <a:endParaRPr lang="en-US" dirty="0">
              <a:solidFill>
                <a:srgbClr val="0000FF"/>
              </a:solidFill>
            </a:endParaRPr>
          </a:p>
        </p:txBody>
      </p:sp>
      <p:sp>
        <p:nvSpPr>
          <p:cNvPr id="3" name="Text Placeholder 2"/>
          <p:cNvSpPr>
            <a:spLocks noGrp="1"/>
          </p:cNvSpPr>
          <p:nvPr>
            <p:ph type="body" idx="1"/>
          </p:nvPr>
        </p:nvSpPr>
        <p:spPr/>
        <p:txBody>
          <a:bodyPr>
            <a:noAutofit/>
          </a:bodyPr>
          <a:lstStyle/>
          <a:p>
            <a:r>
              <a:rPr lang="en-US" sz="2800" dirty="0"/>
              <a:t>I</a:t>
            </a:r>
            <a:r>
              <a:rPr lang="en-US" sz="2800" dirty="0" smtClean="0"/>
              <a:t>mprovement by gradually improving board exams</a:t>
            </a:r>
          </a:p>
          <a:p>
            <a:r>
              <a:rPr lang="en-US" sz="2800" dirty="0" smtClean="0"/>
              <a:t>One new task </a:t>
            </a:r>
            <a:r>
              <a:rPr lang="en-US" sz="2800" dirty="0"/>
              <a:t>t</a:t>
            </a:r>
            <a:r>
              <a:rPr lang="en-US" sz="2800" dirty="0" smtClean="0"/>
              <a:t>ype each year – </a:t>
            </a:r>
            <a:r>
              <a:rPr lang="en-US" dirty="0" smtClean="0"/>
              <a:t>with two years notice</a:t>
            </a:r>
          </a:p>
          <a:p>
            <a:r>
              <a:rPr lang="en-US" sz="2800" dirty="0" smtClean="0"/>
              <a:t>Providing effective support modules for teachers</a:t>
            </a:r>
          </a:p>
          <a:p>
            <a:pPr lvl="1">
              <a:buFont typeface="Courier New"/>
              <a:buChar char="o"/>
            </a:pPr>
            <a:r>
              <a:rPr lang="en-US" sz="2400" dirty="0" smtClean="0"/>
              <a:t>5 </a:t>
            </a:r>
            <a:r>
              <a:rPr lang="en-US" sz="2400" dirty="0"/>
              <a:t>exemplar examination </a:t>
            </a:r>
            <a:r>
              <a:rPr lang="en-US" sz="2400" dirty="0" smtClean="0"/>
              <a:t>tasks – show variety to expect</a:t>
            </a:r>
          </a:p>
          <a:p>
            <a:pPr lvl="1">
              <a:buFont typeface="Courier New"/>
              <a:buChar char="o"/>
            </a:pPr>
            <a:r>
              <a:rPr lang="en-US" sz="2400" dirty="0" smtClean="0"/>
              <a:t>Teaching </a:t>
            </a:r>
            <a:r>
              <a:rPr lang="en-US" sz="2400" dirty="0"/>
              <a:t>materials for 3 weeks </a:t>
            </a:r>
            <a:r>
              <a:rPr lang="en-US" sz="2400" dirty="0" smtClean="0"/>
              <a:t>innovative teaching</a:t>
            </a:r>
          </a:p>
          <a:p>
            <a:pPr lvl="1">
              <a:buFont typeface="Courier New"/>
              <a:buChar char="o"/>
            </a:pPr>
            <a:r>
              <a:rPr lang="en-US" sz="2400" dirty="0"/>
              <a:t>M</a:t>
            </a:r>
            <a:r>
              <a:rPr lang="en-US" sz="2400" dirty="0" smtClean="0"/>
              <a:t>aterials </a:t>
            </a:r>
            <a:r>
              <a:rPr lang="en-US" sz="2400" dirty="0"/>
              <a:t>for in-school activity-based </a:t>
            </a:r>
            <a:r>
              <a:rPr lang="en-US" sz="2400" dirty="0" smtClean="0"/>
              <a:t>CPD, </a:t>
            </a:r>
            <a:r>
              <a:rPr lang="en-US" sz="2400" dirty="0"/>
              <a:t>including software and video of </a:t>
            </a:r>
            <a:r>
              <a:rPr lang="en-US" sz="2400" dirty="0" smtClean="0"/>
              <a:t>teaching.</a:t>
            </a:r>
          </a:p>
          <a:p>
            <a:pPr marL="0" indent="0">
              <a:buNone/>
            </a:pPr>
            <a:endParaRPr lang="en-US" sz="2000" dirty="0" smtClean="0"/>
          </a:p>
          <a:p>
            <a:pPr marL="0" indent="0">
              <a:buNone/>
            </a:pPr>
            <a:endParaRPr lang="en-US" sz="2000" dirty="0"/>
          </a:p>
          <a:p>
            <a:pPr marL="0" indent="0">
              <a:buNone/>
            </a:pPr>
            <a:r>
              <a:rPr lang="en-US" sz="2000" dirty="0" smtClean="0"/>
              <a:t>The </a:t>
            </a:r>
            <a:r>
              <a:rPr lang="en-US" sz="2000" dirty="0"/>
              <a:t>print materials can be downloaded from </a:t>
            </a:r>
            <a:r>
              <a:rPr lang="en-US" sz="2000" dirty="0">
                <a:hlinkClick r:id="rId2"/>
              </a:rPr>
              <a:t>http://www.mathshell.com/materials.php?item=&amp;series=tss</a:t>
            </a:r>
            <a:r>
              <a:rPr lang="en-US" sz="2000" dirty="0"/>
              <a:t/>
            </a:r>
            <a:br>
              <a:rPr lang="en-US" sz="2000" dirty="0"/>
            </a:br>
            <a:endParaRPr lang="en-US" sz="2000" dirty="0"/>
          </a:p>
        </p:txBody>
      </p:sp>
    </p:spTree>
    <p:extLst>
      <p:ext uri="{BB962C8B-B14F-4D97-AF65-F5344CB8AC3E}">
        <p14:creationId xmlns:p14="http://schemas.microsoft.com/office/powerpoint/2010/main" val="332110556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lstStyle/>
          <a:p>
            <a:pPr eaLnBrk="1" hangingPunct="1">
              <a:defRPr/>
            </a:pPr>
            <a:r>
              <a:rPr lang="en-GB" dirty="0" smtClean="0"/>
              <a:t>Examples of T</a:t>
            </a:r>
            <a:r>
              <a:rPr lang="en-GB" dirty="0" smtClean="0">
                <a:cs typeface="+mj-cs"/>
              </a:rPr>
              <a:t>ask Types</a:t>
            </a:r>
            <a:endParaRPr lang="en-GB" b="0" dirty="0" smtClean="0">
              <a:cs typeface="+mj-cs"/>
            </a:endParaRPr>
          </a:p>
        </p:txBody>
      </p:sp>
      <p:sp>
        <p:nvSpPr>
          <p:cNvPr id="2" name="Content Placeholder 1"/>
          <p:cNvSpPr>
            <a:spLocks noGrp="1"/>
          </p:cNvSpPr>
          <p:nvPr>
            <p:ph idx="1"/>
          </p:nvPr>
        </p:nvSpPr>
        <p:spPr/>
        <p:txBody>
          <a:bodyPr>
            <a:normAutofit fontScale="92500"/>
          </a:bodyPr>
          <a:lstStyle/>
          <a:p>
            <a:pPr marL="0" indent="0">
              <a:buNone/>
            </a:pPr>
            <a:r>
              <a:rPr lang="en-US" dirty="0"/>
              <a:t>Plan and </a:t>
            </a:r>
            <a:r>
              <a:rPr lang="en-US" dirty="0" err="1"/>
              <a:t>organise</a:t>
            </a:r>
            <a:endParaRPr lang="en-US" dirty="0"/>
          </a:p>
          <a:p>
            <a:pPr lvl="1"/>
            <a:r>
              <a:rPr lang="en-US" dirty="0"/>
              <a:t>Find optimum solution subject to constraints.</a:t>
            </a:r>
          </a:p>
          <a:p>
            <a:pPr marL="0" indent="0">
              <a:buNone/>
            </a:pPr>
            <a:r>
              <a:rPr lang="en-US" dirty="0"/>
              <a:t>Design and make</a:t>
            </a:r>
          </a:p>
          <a:p>
            <a:pPr lvl="1"/>
            <a:r>
              <a:rPr lang="en-US" dirty="0"/>
              <a:t>Design an </a:t>
            </a:r>
            <a:r>
              <a:rPr lang="en-US" dirty="0" err="1"/>
              <a:t>artefact</a:t>
            </a:r>
            <a:r>
              <a:rPr lang="en-US" dirty="0"/>
              <a:t> or procedure and test it</a:t>
            </a:r>
          </a:p>
          <a:p>
            <a:pPr marL="0" indent="0">
              <a:buNone/>
            </a:pPr>
            <a:r>
              <a:rPr lang="en-US" dirty="0"/>
              <a:t>Model and explain</a:t>
            </a:r>
          </a:p>
          <a:p>
            <a:pPr lvl="1"/>
            <a:r>
              <a:rPr lang="en-US" dirty="0"/>
              <a:t>Invent, interpret, explain models.</a:t>
            </a:r>
          </a:p>
          <a:p>
            <a:pPr marL="0" indent="0">
              <a:buNone/>
            </a:pPr>
            <a:r>
              <a:rPr lang="en-US" dirty="0"/>
              <a:t>Explore and discover</a:t>
            </a:r>
          </a:p>
          <a:p>
            <a:pPr lvl="1"/>
            <a:r>
              <a:rPr lang="en-US" dirty="0"/>
              <a:t>Find relationships, make predictions</a:t>
            </a:r>
          </a:p>
          <a:p>
            <a:pPr marL="0" indent="0">
              <a:buNone/>
            </a:pPr>
            <a:r>
              <a:rPr lang="en-US" dirty="0"/>
              <a:t>Interpret and translate</a:t>
            </a:r>
          </a:p>
          <a:p>
            <a:pPr lvl="1"/>
            <a:r>
              <a:rPr lang="en-US" dirty="0"/>
              <a:t>Deduce information, move between representations of data</a:t>
            </a:r>
          </a:p>
          <a:p>
            <a:pPr marL="0" indent="0">
              <a:buNone/>
            </a:pPr>
            <a:r>
              <a:rPr lang="en-US" dirty="0"/>
              <a:t>Evaluate and improve</a:t>
            </a:r>
          </a:p>
          <a:p>
            <a:pPr lvl="1">
              <a:lnSpc>
                <a:spcPct val="90000"/>
              </a:lnSpc>
            </a:pPr>
            <a:r>
              <a:rPr lang="en-US" dirty="0"/>
              <a:t>Review and improve an argument, a plan, an </a:t>
            </a:r>
            <a:r>
              <a:rPr lang="en-US" dirty="0" err="1"/>
              <a:t>artefact</a:t>
            </a:r>
            <a:endParaRPr lang="en-US" dirty="0"/>
          </a:p>
          <a:p>
            <a:endParaRPr lang="en-US" dirty="0"/>
          </a:p>
        </p:txBody>
      </p:sp>
    </p:spTree>
    <p:extLst>
      <p:ext uri="{BB962C8B-B14F-4D97-AF65-F5344CB8AC3E}">
        <p14:creationId xmlns:p14="http://schemas.microsoft.com/office/powerpoint/2010/main" val="102138384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0000FF"/>
                </a:solidFill>
              </a:rPr>
              <a:t>Problems with Pattern and Numbers</a:t>
            </a:r>
            <a:endParaRPr lang="en-US" dirty="0">
              <a:solidFill>
                <a:srgbClr val="0000FF"/>
              </a:solidFill>
            </a:endParaRPr>
          </a:p>
        </p:txBody>
      </p:sp>
      <p:sp>
        <p:nvSpPr>
          <p:cNvPr id="3" name="Content Placeholder 2"/>
          <p:cNvSpPr>
            <a:spLocks noGrp="1"/>
          </p:cNvSpPr>
          <p:nvPr>
            <p:ph sz="half" idx="1"/>
          </p:nvPr>
        </p:nvSpPr>
        <p:spPr/>
        <p:txBody>
          <a:bodyPr>
            <a:normAutofit/>
          </a:bodyPr>
          <a:lstStyle/>
          <a:p>
            <a:pPr marL="0" indent="0" algn="ctr">
              <a:buNone/>
            </a:pPr>
            <a:r>
              <a:rPr lang="en-US" dirty="0" smtClean="0">
                <a:solidFill>
                  <a:srgbClr val="0000FF"/>
                </a:solidFill>
              </a:rPr>
              <a:t>“The Blue Box”</a:t>
            </a:r>
          </a:p>
          <a:p>
            <a:r>
              <a:rPr lang="en-US" dirty="0" smtClean="0"/>
              <a:t>Tasks: </a:t>
            </a:r>
            <a:r>
              <a:rPr lang="en-US" b="0" dirty="0" smtClean="0"/>
              <a:t>non-routine problems in pure mathematics</a:t>
            </a:r>
          </a:p>
          <a:p>
            <a:r>
              <a:rPr lang="en-US" dirty="0" smtClean="0"/>
              <a:t>Teaching: </a:t>
            </a:r>
            <a:r>
              <a:rPr lang="en-US" b="0" dirty="0" smtClean="0"/>
              <a:t>focused on problem solving strategies</a:t>
            </a:r>
          </a:p>
          <a:p>
            <a:r>
              <a:rPr lang="en-US" dirty="0" smtClean="0"/>
              <a:t>Practice </a:t>
            </a:r>
            <a:r>
              <a:rPr lang="en-US" b="0" dirty="0" smtClean="0"/>
              <a:t>on diverse problems</a:t>
            </a:r>
          </a:p>
          <a:p>
            <a:r>
              <a:rPr lang="en-US" dirty="0" smtClean="0"/>
              <a:t>PD: </a:t>
            </a:r>
            <a:r>
              <a:rPr lang="en-US" b="0" dirty="0" smtClean="0"/>
              <a:t>focus on support without taking over</a:t>
            </a:r>
            <a:endParaRPr lang="en-US" b="0" dirty="0"/>
          </a:p>
        </p:txBody>
      </p:sp>
      <p:pic>
        <p:nvPicPr>
          <p:cNvPr id="5" name="image.png"/>
          <p:cNvPicPr>
            <a:picLocks noGrp="1" noChangeAspect="1"/>
          </p:cNvPicPr>
          <p:nvPr>
            <p:ph sz="half" idx="2"/>
          </p:nvPr>
        </p:nvPicPr>
        <p:blipFill>
          <a:blip r:embed="rId2" cstate="screen">
            <a:extLst>
              <a:ext uri="{28A0092B-C50C-407E-A947-70E740481C1C}">
                <a14:useLocalDpi xmlns:a14="http://schemas.microsoft.com/office/drawing/2010/main"/>
              </a:ext>
            </a:extLst>
          </a:blip>
          <a:srcRect/>
          <a:stretch>
            <a:fillRect/>
          </a:stretch>
        </p:blipFill>
        <p:spPr>
          <a:xfrm>
            <a:off x="4648200" y="1600202"/>
            <a:ext cx="4038600" cy="4525963"/>
          </a:xfrm>
          <a:prstGeom prst="rect">
            <a:avLst/>
          </a:prstGeom>
          <a:ln>
            <a:solidFill>
              <a:srgbClr val="000000"/>
            </a:solidFill>
            <a:miter lim="400000"/>
          </a:ln>
        </p:spPr>
      </p:pic>
    </p:spTree>
    <p:extLst>
      <p:ext uri="{BB962C8B-B14F-4D97-AF65-F5344CB8AC3E}">
        <p14:creationId xmlns:p14="http://schemas.microsoft.com/office/powerpoint/2010/main" val="94341007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Shape 238"/>
          <p:cNvSpPr>
            <a:spLocks noGrp="1"/>
          </p:cNvSpPr>
          <p:nvPr>
            <p:ph type="title"/>
          </p:nvPr>
        </p:nvSpPr>
        <p:spPr>
          <a:prstGeom prst="rect">
            <a:avLst/>
          </a:prstGeom>
        </p:spPr>
        <p:txBody>
          <a:bodyPr/>
          <a:lstStyle/>
          <a:p>
            <a:pPr>
              <a:defRPr>
                <a:solidFill>
                  <a:srgbClr val="B51A00"/>
                </a:solidFill>
              </a:defRPr>
            </a:pPr>
            <a:r>
              <a:rPr lang="en-US" dirty="0"/>
              <a:t>Skeleton Tower</a:t>
            </a:r>
          </a:p>
        </p:txBody>
      </p:sp>
      <p:sp>
        <p:nvSpPr>
          <p:cNvPr id="239" name="Shape 239"/>
          <p:cNvSpPr>
            <a:spLocks noGrp="1"/>
          </p:cNvSpPr>
          <p:nvPr>
            <p:ph type="body" idx="1"/>
          </p:nvPr>
        </p:nvSpPr>
        <p:spPr>
          <a:xfrm>
            <a:off x="457200" y="1593828"/>
            <a:ext cx="4867623" cy="4806971"/>
          </a:xfrm>
          <a:prstGeom prst="rect">
            <a:avLst/>
          </a:prstGeom>
        </p:spPr>
        <p:txBody>
          <a:bodyPr/>
          <a:lstStyle/>
          <a:p>
            <a:r>
              <a:rPr dirty="0" smtClean="0"/>
              <a:t>How </a:t>
            </a:r>
            <a:r>
              <a:rPr dirty="0"/>
              <a:t>many cubes do you need to make a tower</a:t>
            </a:r>
          </a:p>
          <a:p>
            <a:pPr lvl="1"/>
            <a:r>
              <a:rPr dirty="0"/>
              <a:t>6 cubes high?</a:t>
            </a:r>
          </a:p>
          <a:p>
            <a:pPr lvl="1"/>
            <a:r>
              <a:rPr dirty="0"/>
              <a:t>20 cubes high?</a:t>
            </a:r>
          </a:p>
          <a:p>
            <a:pPr lvl="1">
              <a:defRPr b="1"/>
            </a:pPr>
            <a:r>
              <a:rPr i="1" dirty="0"/>
              <a:t>n</a:t>
            </a:r>
            <a:r>
              <a:rPr dirty="0"/>
              <a:t> cubes high?</a:t>
            </a:r>
          </a:p>
          <a:p>
            <a:pPr lvl="1"/>
            <a:r>
              <a:rPr b="1" dirty="0"/>
              <a:t>Explain your reasoning.</a:t>
            </a:r>
          </a:p>
          <a:p>
            <a:pPr lvl="1"/>
            <a:r>
              <a:rPr b="1" dirty="0"/>
              <a:t>Can you find another method? </a:t>
            </a:r>
          </a:p>
        </p:txBody>
      </p:sp>
      <p:pic>
        <p:nvPicPr>
          <p:cNvPr id="240" name="pasted-image.pdf"/>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5391170" y="1417638"/>
            <a:ext cx="3366752" cy="3846655"/>
          </a:xfrm>
          <a:prstGeom prst="rect">
            <a:avLst/>
          </a:prstGeom>
        </p:spPr>
      </p:pic>
    </p:spTree>
    <p:extLst>
      <p:ext uri="{BB962C8B-B14F-4D97-AF65-F5344CB8AC3E}">
        <p14:creationId xmlns:p14="http://schemas.microsoft.com/office/powerpoint/2010/main" val="3360079025"/>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Painted Cube</a:t>
            </a:r>
            <a:endParaRPr lang="en-US" dirty="0"/>
          </a:p>
        </p:txBody>
      </p:sp>
      <p:sp>
        <p:nvSpPr>
          <p:cNvPr id="3" name="Content Placeholder 2"/>
          <p:cNvSpPr>
            <a:spLocks noGrp="1"/>
          </p:cNvSpPr>
          <p:nvPr>
            <p:ph sz="half" idx="1"/>
          </p:nvPr>
        </p:nvSpPr>
        <p:spPr/>
        <p:txBody>
          <a:bodyPr>
            <a:normAutofit/>
          </a:bodyPr>
          <a:lstStyle/>
          <a:p>
            <a:pPr marL="0" indent="0">
              <a:buNone/>
            </a:pPr>
            <a:r>
              <a:rPr lang="en-US" dirty="0" smtClean="0"/>
              <a:t>When she has painted all the outside surfaces black, how many of the </a:t>
            </a:r>
            <a:br>
              <a:rPr lang="en-US" dirty="0" smtClean="0"/>
            </a:br>
            <a:r>
              <a:rPr lang="en-US" dirty="0" smtClean="0"/>
              <a:t>  4,913 = 17x17x17</a:t>
            </a:r>
          </a:p>
          <a:p>
            <a:pPr marL="0" indent="0">
              <a:buNone/>
            </a:pPr>
            <a:r>
              <a:rPr lang="en-US" dirty="0"/>
              <a:t>l</a:t>
            </a:r>
            <a:r>
              <a:rPr lang="en-US" dirty="0" smtClean="0"/>
              <a:t>ittle cubes will have</a:t>
            </a:r>
          </a:p>
          <a:p>
            <a:pPr marL="0" indent="0">
              <a:buNone/>
            </a:pPr>
            <a:r>
              <a:rPr lang="en-US" dirty="0" smtClean="0"/>
              <a:t>  0, 1, 2, 3, 4, 5, 6 </a:t>
            </a:r>
            <a:br>
              <a:rPr lang="en-US" dirty="0" smtClean="0"/>
            </a:br>
            <a:r>
              <a:rPr lang="en-US" dirty="0" smtClean="0"/>
              <a:t>black faces?</a:t>
            </a:r>
          </a:p>
          <a:p>
            <a:pPr marL="0" indent="0">
              <a:buNone/>
            </a:pPr>
            <a:endParaRPr lang="en-US" dirty="0"/>
          </a:p>
          <a:p>
            <a:pPr marL="0" indent="0">
              <a:buNone/>
            </a:pPr>
            <a:r>
              <a:rPr lang="en-US" sz="2000" dirty="0" smtClean="0"/>
              <a:t>Then:</a:t>
            </a:r>
          </a:p>
          <a:p>
            <a:pPr marL="0" indent="0">
              <a:buNone/>
            </a:pPr>
            <a:r>
              <a:rPr lang="en-US" sz="2000" dirty="0" smtClean="0"/>
              <a:t>How many for an </a:t>
            </a:r>
            <a:r>
              <a:rPr lang="en-US" sz="2000" dirty="0" err="1" smtClean="0"/>
              <a:t>n</a:t>
            </a:r>
            <a:r>
              <a:rPr lang="en-US" sz="1400" dirty="0" err="1" smtClean="0"/>
              <a:t>x</a:t>
            </a:r>
            <a:r>
              <a:rPr lang="en-US" sz="2000" dirty="0" err="1" smtClean="0"/>
              <a:t>n</a:t>
            </a:r>
            <a:r>
              <a:rPr lang="en-US" sz="1200" dirty="0" err="1" smtClean="0"/>
              <a:t>x</a:t>
            </a:r>
            <a:r>
              <a:rPr lang="en-US" sz="2000" dirty="0" err="1" smtClean="0"/>
              <a:t>n</a:t>
            </a:r>
            <a:r>
              <a:rPr lang="en-US" sz="2000" dirty="0" smtClean="0"/>
              <a:t> big cube?</a:t>
            </a:r>
            <a:endParaRPr lang="en-US" sz="2000" dirty="0"/>
          </a:p>
        </p:txBody>
      </p:sp>
      <p:pic>
        <p:nvPicPr>
          <p:cNvPr id="5" name="Content Placeholder 4"/>
          <p:cNvPicPr>
            <a:picLocks noGrp="1" noChangeAspect="1"/>
          </p:cNvPicPr>
          <p:nvPr>
            <p:ph sz="half" idx="2"/>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135899664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 and development</a:t>
            </a:r>
            <a:endParaRPr lang="en-US" dirty="0"/>
          </a:p>
        </p:txBody>
      </p:sp>
      <p:sp>
        <p:nvSpPr>
          <p:cNvPr id="3" name="Content Placeholder 2"/>
          <p:cNvSpPr>
            <a:spLocks noGrp="1"/>
          </p:cNvSpPr>
          <p:nvPr>
            <p:ph idx="1"/>
          </p:nvPr>
        </p:nvSpPr>
        <p:spPr/>
        <p:txBody>
          <a:bodyPr/>
          <a:lstStyle/>
          <a:p>
            <a:r>
              <a:rPr lang="en-US" dirty="0" smtClean="0"/>
              <a:t>Shell Centre projects are team efforts</a:t>
            </a:r>
          </a:p>
          <a:p>
            <a:r>
              <a:rPr lang="en-US" dirty="0" smtClean="0"/>
              <a:t>For PPN, the Manchester ATM Group created tasks and ideas, Shell Centre team developed them;</a:t>
            </a:r>
            <a:br>
              <a:rPr lang="en-US" dirty="0" smtClean="0"/>
            </a:br>
            <a:r>
              <a:rPr lang="en-US" dirty="0" smtClean="0">
                <a:solidFill>
                  <a:srgbClr val="FF0000"/>
                </a:solidFill>
              </a:rPr>
              <a:t>design control </a:t>
            </a:r>
            <a:r>
              <a:rPr lang="en-US" dirty="0" smtClean="0"/>
              <a:t>lay with:</a:t>
            </a:r>
          </a:p>
          <a:p>
            <a:pPr lvl="1">
              <a:buFont typeface="Courier New"/>
              <a:buChar char="o"/>
            </a:pPr>
            <a:r>
              <a:rPr lang="en-US" dirty="0" smtClean="0"/>
              <a:t>Strategic design: Hugh Burkhardt</a:t>
            </a:r>
          </a:p>
          <a:p>
            <a:pPr lvl="1">
              <a:buFont typeface="Courier New"/>
              <a:buChar char="o"/>
            </a:pPr>
            <a:r>
              <a:rPr lang="en-US" dirty="0" smtClean="0"/>
              <a:t>Tasks: John Pitts, JMB Examiner</a:t>
            </a:r>
          </a:p>
          <a:p>
            <a:pPr lvl="1">
              <a:buFont typeface="Courier New"/>
              <a:buChar char="o"/>
            </a:pPr>
            <a:r>
              <a:rPr lang="en-US" dirty="0" smtClean="0"/>
              <a:t>Teaching materials: Malcolm Swan</a:t>
            </a:r>
          </a:p>
          <a:p>
            <a:pPr lvl="1">
              <a:buFont typeface="Courier New"/>
              <a:buChar char="o"/>
            </a:pPr>
            <a:r>
              <a:rPr lang="en-US" dirty="0" smtClean="0"/>
              <a:t>PD materials: Rosemary Fraser</a:t>
            </a:r>
          </a:p>
          <a:p>
            <a:pPr marL="0" indent="0">
              <a:buNone/>
            </a:pPr>
            <a:endParaRPr lang="en-US" sz="2400" dirty="0" smtClean="0"/>
          </a:p>
          <a:p>
            <a:pPr marL="0" indent="0">
              <a:buNone/>
            </a:pPr>
            <a:r>
              <a:rPr lang="en-US" sz="2400" dirty="0" smtClean="0"/>
              <a:t>The editor was Malcolm Swan,</a:t>
            </a:r>
            <a:br>
              <a:rPr lang="en-US" sz="2400" dirty="0" smtClean="0"/>
            </a:br>
            <a:r>
              <a:rPr lang="en-US" sz="2400" dirty="0" smtClean="0"/>
              <a:t>who had worked for  4 years on </a:t>
            </a:r>
            <a:r>
              <a:rPr lang="is-IS" sz="2400" dirty="0" smtClean="0"/>
              <a:t>…...</a:t>
            </a:r>
            <a:r>
              <a:rPr lang="en-US" sz="2400" dirty="0" smtClean="0"/>
              <a:t> </a:t>
            </a:r>
            <a:endParaRPr lang="en-US" dirty="0"/>
          </a:p>
        </p:txBody>
      </p:sp>
      <p:pic>
        <p:nvPicPr>
          <p:cNvPr id="5" name="Picture 4"/>
          <p:cNvPicPr/>
          <p:nvPr/>
        </p:nvPicPr>
        <p:blipFill>
          <a:blip r:embed="rId2" cstate="screen">
            <a:extLst>
              <a:ext uri="{28A0092B-C50C-407E-A947-70E740481C1C}">
                <a14:useLocalDpi xmlns:a14="http://schemas.microsoft.com/office/drawing/2010/main"/>
              </a:ext>
            </a:extLst>
          </a:blip>
          <a:stretch>
            <a:fillRect/>
          </a:stretch>
        </p:blipFill>
        <p:spPr>
          <a:xfrm>
            <a:off x="6431371" y="3129069"/>
            <a:ext cx="1975575" cy="3027508"/>
          </a:xfrm>
          <a:prstGeom prst="rect">
            <a:avLst/>
          </a:prstGeom>
          <a:ln>
            <a:solidFill>
              <a:schemeClr val="tx1"/>
            </a:solidFill>
          </a:ln>
        </p:spPr>
      </p:pic>
    </p:spTree>
    <p:extLst>
      <p:ext uri="{BB962C8B-B14F-4D97-AF65-F5344CB8AC3E}">
        <p14:creationId xmlns:p14="http://schemas.microsoft.com/office/powerpoint/2010/main" val="1364440559"/>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George Hall</a:t>
            </a:r>
            <a:r>
              <a:rPr lang="en-US" dirty="0" smtClean="0"/>
              <a:t>        </a:t>
            </a:r>
            <a:r>
              <a:rPr lang="en-US" sz="3600" dirty="0" smtClean="0">
                <a:solidFill>
                  <a:srgbClr val="0000FF"/>
                </a:solidFill>
              </a:rPr>
              <a:t>Founders</a:t>
            </a:r>
            <a:r>
              <a:rPr lang="en-US" dirty="0" smtClean="0"/>
              <a:t>     </a:t>
            </a:r>
            <a:r>
              <a:rPr lang="en-US" sz="2800" dirty="0" err="1" smtClean="0"/>
              <a:t>Heini</a:t>
            </a:r>
            <a:r>
              <a:rPr lang="en-US" sz="2800" dirty="0" smtClean="0"/>
              <a:t> </a:t>
            </a:r>
            <a:r>
              <a:rPr lang="en-US" sz="2800" dirty="0" err="1" smtClean="0"/>
              <a:t>Halberstam</a:t>
            </a:r>
            <a:endParaRPr lang="en-US" sz="2800" dirty="0"/>
          </a:p>
        </p:txBody>
      </p:sp>
      <p:pic>
        <p:nvPicPr>
          <p:cNvPr id="5" name="Content Placeholder 4"/>
          <p:cNvPicPr>
            <a:picLocks noGrp="1" noChangeAspect="1"/>
          </p:cNvPicPr>
          <p:nvPr>
            <p:ph sz="half" idx="1"/>
          </p:nvPr>
        </p:nvPicPr>
        <p:blipFill>
          <a:blip r:embed="rId3" cstate="screen">
            <a:extLst>
              <a:ext uri="{28A0092B-C50C-407E-A947-70E740481C1C}">
                <a14:useLocalDpi xmlns:a14="http://schemas.microsoft.com/office/drawing/2010/main"/>
              </a:ext>
            </a:extLst>
          </a:blip>
          <a:srcRect/>
          <a:stretch>
            <a:fillRect/>
          </a:stretch>
        </p:blipFill>
        <p:spPr/>
      </p:pic>
      <p:pic>
        <p:nvPicPr>
          <p:cNvPr id="8" name="Content Placeholder 7"/>
          <p:cNvPicPr>
            <a:picLocks noGrp="1" noChangeAspect="1"/>
          </p:cNvPicPr>
          <p:nvPr>
            <p:ph sz="half" idx="2"/>
          </p:nvPr>
        </p:nvPicPr>
        <p:blipFill>
          <a:blip r:embed="rId4" cstate="screen">
            <a:extLst>
              <a:ext uri="{28A0092B-C50C-407E-A947-70E740481C1C}">
                <a14:useLocalDpi xmlns:a14="http://schemas.microsoft.com/office/drawing/2010/main"/>
              </a:ext>
            </a:extLst>
          </a:blip>
          <a:srcRect/>
          <a:stretch>
            <a:fillRect/>
          </a:stretch>
        </p:blipFill>
        <p:spPr>
          <a:xfrm>
            <a:off x="4648200" y="1135933"/>
            <a:ext cx="4038600" cy="3494088"/>
          </a:xfrm>
        </p:spPr>
      </p:pic>
    </p:spTree>
    <p:extLst>
      <p:ext uri="{BB962C8B-B14F-4D97-AF65-F5344CB8AC3E}">
        <p14:creationId xmlns:p14="http://schemas.microsoft.com/office/powerpoint/2010/main" val="90204717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FF0000"/>
                </a:solidFill>
              </a:rPr>
              <a:t>The Language of Functions and Graphs</a:t>
            </a:r>
            <a:endParaRPr lang="en-US" dirty="0">
              <a:solidFill>
                <a:srgbClr val="FF0000"/>
              </a:solidFill>
            </a:endParaRPr>
          </a:p>
        </p:txBody>
      </p:sp>
      <p:sp>
        <p:nvSpPr>
          <p:cNvPr id="3" name="Content Placeholder 2"/>
          <p:cNvSpPr>
            <a:spLocks noGrp="1"/>
          </p:cNvSpPr>
          <p:nvPr>
            <p:ph sz="half" idx="1"/>
          </p:nvPr>
        </p:nvSpPr>
        <p:spPr/>
        <p:txBody>
          <a:bodyPr>
            <a:normAutofit/>
          </a:bodyPr>
          <a:lstStyle/>
          <a:p>
            <a:pPr marL="0" indent="0" algn="ctr">
              <a:buNone/>
            </a:pPr>
            <a:r>
              <a:rPr lang="en-US" dirty="0" smtClean="0">
                <a:solidFill>
                  <a:srgbClr val="FF0000"/>
                </a:solidFill>
              </a:rPr>
              <a:t>“The Red Box”</a:t>
            </a:r>
          </a:p>
          <a:p>
            <a:r>
              <a:rPr lang="en-US" dirty="0" smtClean="0"/>
              <a:t>Tasks: Interpreting </a:t>
            </a:r>
            <a:r>
              <a:rPr lang="en-US" dirty="0" err="1" smtClean="0"/>
              <a:t>nd</a:t>
            </a:r>
            <a:r>
              <a:rPr lang="en-US" dirty="0" smtClean="0"/>
              <a:t> sketching line graphs</a:t>
            </a:r>
          </a:p>
          <a:p>
            <a:r>
              <a:rPr lang="en-US" dirty="0" smtClean="0"/>
              <a:t>Teaching: focused on getting meaning from representations</a:t>
            </a:r>
          </a:p>
          <a:p>
            <a:r>
              <a:rPr lang="en-US" dirty="0" smtClean="0"/>
              <a:t>Practice on diverse problems</a:t>
            </a:r>
          </a:p>
          <a:p>
            <a:r>
              <a:rPr lang="en-US" dirty="0" smtClean="0"/>
              <a:t>PD: focus on non-directive classroom discussion</a:t>
            </a:r>
            <a:endParaRPr lang="en-US" dirty="0"/>
          </a:p>
        </p:txBody>
      </p:sp>
      <p:pic>
        <p:nvPicPr>
          <p:cNvPr id="5" name="image7.png"/>
          <p:cNvPicPr>
            <a:picLocks noGrp="1" noChangeAspect="1"/>
          </p:cNvPicPr>
          <p:nvPr>
            <p:ph sz="half" idx="2"/>
          </p:nvPr>
        </p:nvPicPr>
        <p:blipFill>
          <a:blip r:embed="rId2" cstate="screen">
            <a:extLst>
              <a:ext uri="{28A0092B-C50C-407E-A947-70E740481C1C}">
                <a14:useLocalDpi xmlns:a14="http://schemas.microsoft.com/office/drawing/2010/main"/>
              </a:ext>
            </a:extLst>
          </a:blip>
          <a:srcRect/>
          <a:stretch>
            <a:fillRect/>
          </a:stretch>
        </p:blipFill>
        <p:spPr>
          <a:xfrm>
            <a:off x="4648200" y="1417638"/>
            <a:ext cx="4038600" cy="4708527"/>
          </a:xfrm>
          <a:prstGeom prst="rect">
            <a:avLst/>
          </a:prstGeom>
          <a:ln>
            <a:solidFill>
              <a:srgbClr val="000000"/>
            </a:solidFill>
            <a:miter lim="400000"/>
          </a:ln>
        </p:spPr>
      </p:pic>
    </p:spTree>
    <p:extLst>
      <p:ext uri="{BB962C8B-B14F-4D97-AF65-F5344CB8AC3E}">
        <p14:creationId xmlns:p14="http://schemas.microsoft.com/office/powerpoint/2010/main" val="310504421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Shape 278"/>
          <p:cNvSpPr>
            <a:spLocks noGrp="1"/>
          </p:cNvSpPr>
          <p:nvPr>
            <p:ph type="title"/>
          </p:nvPr>
        </p:nvSpPr>
        <p:spPr>
          <a:prstGeom prst="rect">
            <a:avLst/>
          </a:prstGeom>
        </p:spPr>
        <p:txBody>
          <a:bodyPr lIns="38100" tIns="38100" rIns="38100" bIns="38100">
            <a:normAutofit/>
          </a:bodyPr>
          <a:lstStyle/>
          <a:p>
            <a:r>
              <a:t>Testing Strategic Skills: </a:t>
            </a:r>
            <a:r>
              <a:rPr>
                <a:solidFill>
                  <a:srgbClr val="0433FF"/>
                </a:solidFill>
                <a:uFill>
                  <a:solidFill>
                    <a:srgbClr val="0433FF"/>
                  </a:solidFill>
                </a:uFill>
              </a:rPr>
              <a:t>Hurdles Race</a:t>
            </a:r>
          </a:p>
        </p:txBody>
      </p:sp>
      <p:pic>
        <p:nvPicPr>
          <p:cNvPr id="280" name="pasted-image.pdf"/>
          <p:cNvPicPr>
            <a:picLocks noChangeAspect="1"/>
          </p:cNvPicPr>
          <p:nvPr/>
        </p:nvPicPr>
        <p:blipFill>
          <a:blip r:embed="rId2">
            <a:extLst/>
          </a:blip>
          <a:stretch>
            <a:fillRect/>
          </a:stretch>
        </p:blipFill>
        <p:spPr>
          <a:xfrm>
            <a:off x="1773386" y="1330061"/>
            <a:ext cx="6292546" cy="5113872"/>
          </a:xfrm>
          <a:prstGeom prst="rect">
            <a:avLst/>
          </a:prstGeom>
        </p:spPr>
      </p:pic>
    </p:spTree>
    <p:extLst>
      <p:ext uri="{BB962C8B-B14F-4D97-AF65-F5344CB8AC3E}">
        <p14:creationId xmlns:p14="http://schemas.microsoft.com/office/powerpoint/2010/main" val="3969040319"/>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FF0000"/>
                </a:solidFill>
              </a:rPr>
              <a:t>ISDDE Prize for Excellence in Design</a:t>
            </a:r>
            <a:endParaRPr lang="en-US" dirty="0"/>
          </a:p>
        </p:txBody>
      </p:sp>
      <p:sp>
        <p:nvSpPr>
          <p:cNvPr id="3" name="Content Placeholder 2"/>
          <p:cNvSpPr>
            <a:spLocks noGrp="1"/>
          </p:cNvSpPr>
          <p:nvPr>
            <p:ph sz="half" idx="1"/>
          </p:nvPr>
        </p:nvSpPr>
        <p:spPr/>
        <p:txBody>
          <a:bodyPr/>
          <a:lstStyle/>
          <a:p>
            <a:pPr marL="0" indent="0">
              <a:buNone/>
            </a:pPr>
            <a:r>
              <a:rPr lang="en-US" sz="3200" dirty="0" smtClean="0"/>
              <a:t>Malcolm Swan</a:t>
            </a:r>
          </a:p>
          <a:p>
            <a:pPr marL="0" indent="0">
              <a:buNone/>
            </a:pPr>
            <a:r>
              <a:rPr lang="en-US" sz="3200" b="0" dirty="0" smtClean="0"/>
              <a:t>lead designer for TSS </a:t>
            </a:r>
            <a:br>
              <a:rPr lang="en-US" sz="3200" b="0" dirty="0" smtClean="0"/>
            </a:br>
            <a:r>
              <a:rPr lang="en-US" sz="3200" dirty="0" smtClean="0"/>
              <a:t>was awarded the first</a:t>
            </a:r>
          </a:p>
          <a:p>
            <a:pPr marL="0" indent="0" algn="ctr">
              <a:buNone/>
            </a:pPr>
            <a:r>
              <a:rPr lang="en-US" sz="3200" dirty="0" smtClean="0"/>
              <a:t>“Eddie” </a:t>
            </a:r>
          </a:p>
          <a:p>
            <a:pPr marL="0" indent="0">
              <a:buNone/>
            </a:pPr>
            <a:r>
              <a:rPr lang="en-US" sz="3200" dirty="0" smtClean="0"/>
              <a:t>for “LFG” in 2008 </a:t>
            </a:r>
            <a:br>
              <a:rPr lang="en-US" sz="3200" dirty="0" smtClean="0"/>
            </a:br>
            <a:r>
              <a:rPr lang="en-US" sz="3200" dirty="0" smtClean="0"/>
              <a:t>- </a:t>
            </a:r>
            <a:r>
              <a:rPr lang="en-US" sz="3200" b="0" dirty="0" smtClean="0"/>
              <a:t>23 years  after it was published</a:t>
            </a:r>
          </a:p>
          <a:p>
            <a:endParaRPr lang="en-US" dirty="0"/>
          </a:p>
        </p:txBody>
      </p:sp>
      <p:pic>
        <p:nvPicPr>
          <p:cNvPr id="5" name="Content Placeholder 4" descr="Malcolm Swan.jpg"/>
          <p:cNvPicPr>
            <a:picLocks noGrp="1"/>
          </p:cNvPicPr>
          <p:nvPr>
            <p:ph sz="half" idx="2"/>
          </p:nvPr>
        </p:nvPicPr>
        <p:blipFill>
          <a:blip r:embed="rId2" cstate="screen">
            <a:extLst>
              <a:ext uri="{28A0092B-C50C-407E-A947-70E740481C1C}">
                <a14:useLocalDpi xmlns:a14="http://schemas.microsoft.com/office/drawing/2010/main"/>
              </a:ext>
            </a:extLst>
          </a:blip>
          <a:srcRect/>
          <a:stretch>
            <a:fillRect/>
          </a:stretch>
        </p:blipFill>
        <p:spPr>
          <a:xfrm>
            <a:off x="4495800" y="1135934"/>
            <a:ext cx="3984290" cy="4636524"/>
          </a:xfrm>
          <a:prstGeom prst="rect">
            <a:avLst/>
          </a:prstGeom>
        </p:spPr>
      </p:pic>
    </p:spTree>
    <p:extLst>
      <p:ext uri="{BB962C8B-B14F-4D97-AF65-F5344CB8AC3E}">
        <p14:creationId xmlns:p14="http://schemas.microsoft.com/office/powerpoint/2010/main" val="192861621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0000"/>
                </a:solidFill>
              </a:rPr>
              <a:t>TSS Impact</a:t>
            </a:r>
            <a:endParaRPr lang="en-US" dirty="0">
              <a:solidFill>
                <a:srgbClr val="FF0000"/>
              </a:solidFill>
            </a:endParaRPr>
          </a:p>
        </p:txBody>
      </p:sp>
      <p:sp>
        <p:nvSpPr>
          <p:cNvPr id="3" name="Text Placeholder 2"/>
          <p:cNvSpPr>
            <a:spLocks noGrp="1"/>
          </p:cNvSpPr>
          <p:nvPr>
            <p:ph type="body" idx="1"/>
          </p:nvPr>
        </p:nvSpPr>
        <p:spPr/>
        <p:txBody>
          <a:bodyPr>
            <a:normAutofit/>
          </a:bodyPr>
          <a:lstStyle/>
          <a:p>
            <a:r>
              <a:rPr lang="en-US" dirty="0" smtClean="0"/>
              <a:t>New </a:t>
            </a:r>
            <a:r>
              <a:rPr lang="en-US" dirty="0"/>
              <a:t>task types were assessed in this high-stakes examination; some were later absorbed into mainstream assessment, more or less </a:t>
            </a:r>
            <a:r>
              <a:rPr lang="en-US" dirty="0" smtClean="0"/>
              <a:t>faithfully.</a:t>
            </a:r>
          </a:p>
          <a:p>
            <a:r>
              <a:rPr lang="en-US" dirty="0" smtClean="0"/>
              <a:t>New strategic </a:t>
            </a:r>
            <a:r>
              <a:rPr lang="en-US" dirty="0"/>
              <a:t>design </a:t>
            </a:r>
            <a:r>
              <a:rPr lang="en-US" dirty="0" smtClean="0"/>
              <a:t>features: </a:t>
            </a:r>
          </a:p>
          <a:p>
            <a:pPr lvl="1">
              <a:buFont typeface="Courier New"/>
              <a:buChar char="o"/>
            </a:pPr>
            <a:r>
              <a:rPr lang="en-US" dirty="0" smtClean="0"/>
              <a:t>Use ‘what </a:t>
            </a:r>
            <a:r>
              <a:rPr lang="en-US" dirty="0"/>
              <a:t>you test is what you get’ (WYTIWYG</a:t>
            </a:r>
            <a:r>
              <a:rPr lang="en-US" dirty="0" smtClean="0"/>
              <a:t>)</a:t>
            </a:r>
          </a:p>
          <a:p>
            <a:pPr lvl="1">
              <a:buFont typeface="Courier New"/>
              <a:buChar char="o"/>
            </a:pPr>
            <a:r>
              <a:rPr lang="en-US" dirty="0" smtClean="0"/>
              <a:t>Well-supported gradual </a:t>
            </a:r>
            <a:r>
              <a:rPr lang="en-US" dirty="0"/>
              <a:t>change </a:t>
            </a:r>
            <a:endParaRPr lang="en-US" dirty="0" smtClean="0"/>
          </a:p>
          <a:p>
            <a:pPr lvl="1">
              <a:buFont typeface="Courier New"/>
              <a:buChar char="o"/>
            </a:pPr>
            <a:r>
              <a:rPr lang="en-US" dirty="0" smtClean="0"/>
              <a:t>Move towards alignment </a:t>
            </a:r>
            <a:r>
              <a:rPr lang="en-US" dirty="0"/>
              <a:t>of </a:t>
            </a:r>
            <a:r>
              <a:rPr lang="en-US" dirty="0" smtClean="0"/>
              <a:t>exam </a:t>
            </a:r>
            <a:r>
              <a:rPr lang="en-US" dirty="0"/>
              <a:t>with </a:t>
            </a:r>
            <a:r>
              <a:rPr lang="en-US" dirty="0" smtClean="0"/>
              <a:t>its goals</a:t>
            </a:r>
          </a:p>
          <a:p>
            <a:pPr lvl="1">
              <a:buFont typeface="Courier New"/>
              <a:buChar char="o"/>
            </a:pPr>
            <a:r>
              <a:rPr lang="en-US" dirty="0"/>
              <a:t>M</a:t>
            </a:r>
            <a:r>
              <a:rPr lang="en-US" dirty="0" smtClean="0"/>
              <a:t>aterials</a:t>
            </a:r>
            <a:r>
              <a:rPr lang="en-US" dirty="0"/>
              <a:t>-supported professional development. </a:t>
            </a:r>
            <a:endParaRPr lang="en-US" dirty="0" smtClean="0"/>
          </a:p>
          <a:p>
            <a:r>
              <a:rPr lang="en-US" dirty="0" smtClean="0"/>
              <a:t>Most of the board’s schools bought the modules</a:t>
            </a:r>
          </a:p>
          <a:p>
            <a:r>
              <a:rPr lang="en-US" dirty="0" smtClean="0"/>
              <a:t>Teachers and students enjoyed it.</a:t>
            </a:r>
            <a:endParaRPr lang="en-US" dirty="0"/>
          </a:p>
        </p:txBody>
      </p:sp>
    </p:spTree>
    <p:extLst>
      <p:ext uri="{BB962C8B-B14F-4D97-AF65-F5344CB8AC3E}">
        <p14:creationId xmlns:p14="http://schemas.microsoft.com/office/powerpoint/2010/main" val="125064926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Support for the teacher</a:t>
            </a:r>
            <a:endParaRPr lang="en-US" dirty="0"/>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rcRect t="1918" b="1918"/>
          <a:stretch>
            <a:fillRect/>
          </a:stretch>
        </p:blipFill>
        <p:spPr/>
      </p:pic>
    </p:spTree>
    <p:extLst>
      <p:ext uri="{BB962C8B-B14F-4D97-AF65-F5344CB8AC3E}">
        <p14:creationId xmlns:p14="http://schemas.microsoft.com/office/powerpoint/2010/main" val="224695366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0000"/>
                </a:solidFill>
              </a:rPr>
              <a:t>Reorganisation </a:t>
            </a:r>
            <a:r>
              <a:rPr lang="is-IS" b="1" dirty="0" smtClean="0">
                <a:solidFill>
                  <a:srgbClr val="FF0000"/>
                </a:solidFill>
              </a:rPr>
              <a:t>…..!</a:t>
            </a:r>
            <a:endParaRPr lang="en-US" dirty="0">
              <a:solidFill>
                <a:srgbClr val="FF0000"/>
              </a:solidFill>
            </a:endParaRPr>
          </a:p>
        </p:txBody>
      </p:sp>
      <p:sp>
        <p:nvSpPr>
          <p:cNvPr id="3" name="Text Placeholder 2"/>
          <p:cNvSpPr>
            <a:spLocks noGrp="1"/>
          </p:cNvSpPr>
          <p:nvPr>
            <p:ph type="body" idx="1"/>
          </p:nvPr>
        </p:nvSpPr>
        <p:spPr/>
        <p:txBody>
          <a:bodyPr>
            <a:normAutofit/>
          </a:bodyPr>
          <a:lstStyle/>
          <a:p>
            <a:r>
              <a:rPr lang="en-US" sz="2800" dirty="0" smtClean="0"/>
              <a:t>As an unintended consequence of the move to GCSE, the Joint Matriculation Board’s role in 16+ examining was taken over by the new GCSE awarding bodies </a:t>
            </a:r>
            <a:r>
              <a:rPr lang="en-US" sz="2800" b="0" dirty="0" smtClean="0"/>
              <a:t>&gt; NEAB &gt; AQA</a:t>
            </a:r>
            <a:br>
              <a:rPr lang="en-US" sz="2800" b="0" dirty="0" smtClean="0"/>
            </a:br>
            <a:endParaRPr lang="en-US" sz="2800" dirty="0" smtClean="0"/>
          </a:p>
          <a:p>
            <a:r>
              <a:rPr lang="en-US" sz="2800" dirty="0" smtClean="0"/>
              <a:t>As always with </a:t>
            </a:r>
            <a:r>
              <a:rPr lang="en-US" sz="2800" dirty="0" err="1" smtClean="0"/>
              <a:t>reorganisations</a:t>
            </a:r>
            <a:r>
              <a:rPr lang="en-US" sz="2800" dirty="0" smtClean="0"/>
              <a:t>, everybody’s energy was absorbed in “the move”</a:t>
            </a:r>
            <a:br>
              <a:rPr lang="en-US" sz="2800" dirty="0" smtClean="0"/>
            </a:br>
            <a:endParaRPr lang="en-US" sz="2800" dirty="0" smtClean="0"/>
          </a:p>
          <a:p>
            <a:r>
              <a:rPr lang="en-US" sz="2800" dirty="0" smtClean="0"/>
              <a:t>So the relationship with the Shell Centre was broken and TSS ended.</a:t>
            </a:r>
            <a:endParaRPr lang="en-US" sz="2800" dirty="0"/>
          </a:p>
        </p:txBody>
      </p:sp>
    </p:spTree>
    <p:extLst>
      <p:ext uri="{BB962C8B-B14F-4D97-AF65-F5344CB8AC3E}">
        <p14:creationId xmlns:p14="http://schemas.microsoft.com/office/powerpoint/2010/main" val="164382552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8" name="image.pdf"/>
          <p:cNvPicPr>
            <a:picLocks/>
          </p:cNvPicPr>
          <p:nvPr/>
        </p:nvPicPr>
        <p:blipFill>
          <a:blip r:embed="rId2">
            <a:extLst/>
          </a:blip>
          <a:stretch>
            <a:fillRect/>
          </a:stretch>
        </p:blipFill>
        <p:spPr>
          <a:xfrm>
            <a:off x="4000500" y="0"/>
            <a:ext cx="5143500" cy="6858000"/>
          </a:xfrm>
          <a:prstGeom prst="rect">
            <a:avLst/>
          </a:prstGeom>
        </p:spPr>
      </p:pic>
      <p:sp>
        <p:nvSpPr>
          <p:cNvPr id="639" name="Shape 639"/>
          <p:cNvSpPr/>
          <p:nvPr/>
        </p:nvSpPr>
        <p:spPr>
          <a:xfrm>
            <a:off x="431800" y="388937"/>
            <a:ext cx="3048000" cy="6070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lvl1pPr marL="40639" marR="40639">
              <a:buClr>
                <a:srgbClr val="FFFB00"/>
              </a:buClr>
              <a:buFont typeface="Calibri"/>
              <a:defRPr sz="3400" b="1">
                <a:solidFill>
                  <a:srgbClr val="FFE20B"/>
                </a:solidFill>
                <a:uFill>
                  <a:solidFill>
                    <a:srgbClr val="FFE20B"/>
                  </a:solidFill>
                </a:uFill>
                <a:latin typeface="+mn-lt"/>
                <a:ea typeface="+mn-ea"/>
                <a:cs typeface="+mn-cs"/>
                <a:sym typeface="Calibri"/>
              </a:defRPr>
            </a:lvl1pPr>
          </a:lstStyle>
          <a:p>
            <a:r>
              <a:rPr lang="en-GB" dirty="0" smtClean="0"/>
              <a:t>Methodology</a:t>
            </a:r>
            <a:endParaRPr dirty="0"/>
          </a:p>
        </p:txBody>
      </p:sp>
    </p:spTree>
    <p:extLst>
      <p:ext uri="{BB962C8B-B14F-4D97-AF65-F5344CB8AC3E}">
        <p14:creationId xmlns:p14="http://schemas.microsoft.com/office/powerpoint/2010/main" val="2398275360"/>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Authoring v Engineering</a:t>
            </a:r>
            <a:endParaRPr lang="en-US" dirty="0"/>
          </a:p>
        </p:txBody>
      </p:sp>
      <p:sp>
        <p:nvSpPr>
          <p:cNvPr id="3" name="Content Placeholder 2"/>
          <p:cNvSpPr>
            <a:spLocks noGrp="1"/>
          </p:cNvSpPr>
          <p:nvPr>
            <p:ph idx="1"/>
          </p:nvPr>
        </p:nvSpPr>
        <p:spPr>
          <a:xfrm>
            <a:off x="457200" y="1104380"/>
            <a:ext cx="8229600" cy="5008222"/>
          </a:xfrm>
        </p:spPr>
        <p:txBody>
          <a:bodyPr>
            <a:normAutofit fontScale="92500" lnSpcReduction="20000"/>
          </a:bodyPr>
          <a:lstStyle/>
          <a:p>
            <a:pPr marL="0" indent="0">
              <a:buNone/>
            </a:pPr>
            <a:r>
              <a:rPr lang="en-US" dirty="0" smtClean="0"/>
              <a:t>Teaching materials must have, for any learning goal:</a:t>
            </a:r>
            <a:endParaRPr lang="en-US" dirty="0"/>
          </a:p>
          <a:p>
            <a:pPr marL="514350" indent="-457200">
              <a:buFont typeface="+mj-lt"/>
              <a:buAutoNum type="alphaUcPeriod"/>
            </a:pPr>
            <a:r>
              <a:rPr lang="en-US" sz="2400" b="0" dirty="0" smtClean="0"/>
              <a:t>Classroom activities in which children engage and learn</a:t>
            </a:r>
          </a:p>
          <a:p>
            <a:pPr marL="514350" indent="-457200">
              <a:buFont typeface="+mj-lt"/>
              <a:buAutoNum type="alphaUcPeriod"/>
            </a:pPr>
            <a:r>
              <a:rPr lang="en-US" sz="2400" b="0" dirty="0" smtClean="0"/>
              <a:t>Communicated in a way that works </a:t>
            </a:r>
            <a:r>
              <a:rPr lang="en-US" sz="2400" dirty="0" smtClean="0"/>
              <a:t>for typical teachers</a:t>
            </a:r>
            <a:br>
              <a:rPr lang="en-US" sz="2400" dirty="0" smtClean="0"/>
            </a:br>
            <a:r>
              <a:rPr lang="en-US" sz="2400" dirty="0" smtClean="0"/>
              <a:t> </a:t>
            </a:r>
            <a:endParaRPr lang="en-US" sz="2400" dirty="0"/>
          </a:p>
          <a:p>
            <a:pPr marL="0" indent="0">
              <a:buNone/>
            </a:pPr>
            <a:r>
              <a:rPr lang="en-US" dirty="0"/>
              <a:t>Authorship Model</a:t>
            </a:r>
          </a:p>
          <a:p>
            <a:r>
              <a:rPr lang="en-US" sz="2400" b="0" dirty="0" smtClean="0"/>
              <a:t>Draft from author’s experience, get comments, revise, publish</a:t>
            </a:r>
          </a:p>
          <a:p>
            <a:r>
              <a:rPr lang="en-US" sz="2400" b="0" dirty="0" smtClean="0"/>
              <a:t>Often achieves A; less often B </a:t>
            </a:r>
            <a:br>
              <a:rPr lang="en-US" sz="2400" b="0" dirty="0" smtClean="0"/>
            </a:br>
            <a:endParaRPr lang="en-US" sz="2400" b="0" dirty="0" smtClean="0"/>
          </a:p>
          <a:p>
            <a:pPr marL="0" indent="0">
              <a:buNone/>
            </a:pPr>
            <a:r>
              <a:rPr lang="en-US" dirty="0" smtClean="0"/>
              <a:t>Engineering model</a:t>
            </a:r>
            <a:endParaRPr lang="en-US" dirty="0"/>
          </a:p>
          <a:p>
            <a:r>
              <a:rPr lang="en-US" sz="2400" b="0" dirty="0" smtClean="0"/>
              <a:t>Draft, get comments, revise then – to achieve B, iterate:</a:t>
            </a:r>
          </a:p>
          <a:p>
            <a:r>
              <a:rPr lang="en-US" sz="2400" b="0" dirty="0" smtClean="0"/>
              <a:t>Trials, structured observation, analysis, feedback, revision</a:t>
            </a:r>
            <a:br>
              <a:rPr lang="en-US" sz="2400" b="0" dirty="0" smtClean="0"/>
            </a:br>
            <a:r>
              <a:rPr lang="en-US" sz="2400" b="0" dirty="0" smtClean="0"/>
              <a:t>						</a:t>
            </a:r>
            <a:r>
              <a:rPr lang="en-US" sz="2400" dirty="0" smtClean="0"/>
              <a:t>until it works in typical classrooms</a:t>
            </a:r>
            <a:br>
              <a:rPr lang="en-US" sz="2400" dirty="0" smtClean="0"/>
            </a:br>
            <a:endParaRPr lang="en-US" sz="2400" dirty="0" smtClean="0">
              <a:solidFill>
                <a:srgbClr val="FF0000"/>
              </a:solidFill>
            </a:endParaRPr>
          </a:p>
          <a:p>
            <a:pPr marL="0" indent="0">
              <a:buNone/>
            </a:pPr>
            <a:r>
              <a:rPr lang="en-US" b="0" dirty="0" smtClean="0">
                <a:solidFill>
                  <a:srgbClr val="FF0000"/>
                </a:solidFill>
              </a:rPr>
              <a:t>Seems expensive </a:t>
            </a:r>
            <a:r>
              <a:rPr lang="en-US" sz="2200" b="0" dirty="0" smtClean="0">
                <a:solidFill>
                  <a:srgbClr val="FF0000"/>
                </a:solidFill>
              </a:rPr>
              <a:t>(£10,000 a lesson) </a:t>
            </a:r>
            <a:r>
              <a:rPr lang="en-US" b="0" dirty="0" smtClean="0">
                <a:solidFill>
                  <a:srgbClr val="FF0000"/>
                </a:solidFill>
              </a:rPr>
              <a:t>– trivial in system terms</a:t>
            </a:r>
          </a:p>
          <a:p>
            <a:pPr lvl="1"/>
            <a:endParaRPr lang="en-US" sz="2000" dirty="0" smtClean="0"/>
          </a:p>
          <a:p>
            <a:pPr lvl="1"/>
            <a:endParaRPr lang="en-US" sz="2000" dirty="0"/>
          </a:p>
        </p:txBody>
      </p:sp>
    </p:spTree>
    <p:extLst>
      <p:ext uri="{BB962C8B-B14F-4D97-AF65-F5344CB8AC3E}">
        <p14:creationId xmlns:p14="http://schemas.microsoft.com/office/powerpoint/2010/main" val="119664155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 name="Shape 655"/>
          <p:cNvSpPr>
            <a:spLocks noGrp="1"/>
          </p:cNvSpPr>
          <p:nvPr>
            <p:ph type="title"/>
          </p:nvPr>
        </p:nvSpPr>
        <p:spPr>
          <a:prstGeom prst="rect">
            <a:avLst/>
          </a:prstGeom>
        </p:spPr>
        <p:txBody>
          <a:bodyPr/>
          <a:lstStyle/>
          <a:p>
            <a:r>
              <a:rPr lang="en-US" dirty="0" smtClean="0"/>
              <a:t>Aspects of design</a:t>
            </a:r>
            <a:endParaRPr dirty="0"/>
          </a:p>
        </p:txBody>
      </p:sp>
      <p:sp>
        <p:nvSpPr>
          <p:cNvPr id="656" name="Shape 656"/>
          <p:cNvSpPr>
            <a:spLocks noGrp="1"/>
          </p:cNvSpPr>
          <p:nvPr>
            <p:ph type="body" idx="1"/>
          </p:nvPr>
        </p:nvSpPr>
        <p:spPr>
          <a:prstGeom prst="rect">
            <a:avLst/>
          </a:prstGeom>
        </p:spPr>
        <p:txBody>
          <a:bodyPr/>
          <a:lstStyle/>
          <a:p>
            <a:r>
              <a:rPr dirty="0"/>
              <a:t>Strategic design </a:t>
            </a:r>
          </a:p>
          <a:p>
            <a:pPr marL="653288" lvl="1" indent="-298704">
              <a:defRPr sz="2400"/>
            </a:pPr>
            <a:r>
              <a:rPr dirty="0"/>
              <a:t>focuses on the design implications of </a:t>
            </a:r>
            <a:r>
              <a:rPr b="1" dirty="0"/>
              <a:t>the interactions of products with the system they aim to serve</a:t>
            </a:r>
            <a:r>
              <a:rPr dirty="0"/>
              <a:t>. </a:t>
            </a:r>
          </a:p>
          <a:p>
            <a:pPr marL="653288" lvl="1" indent="-298704">
              <a:defRPr sz="2400"/>
            </a:pPr>
            <a:r>
              <a:rPr dirty="0"/>
              <a:t>Important because of the many </a:t>
            </a:r>
            <a:r>
              <a:rPr b="1" dirty="0">
                <a:solidFill>
                  <a:srgbClr val="0000FF"/>
                </a:solidFill>
              </a:rPr>
              <a:t>wonderful lessons</a:t>
            </a:r>
            <a:r>
              <a:rPr dirty="0">
                <a:solidFill>
                  <a:srgbClr val="0000FF"/>
                </a:solidFill>
              </a:rPr>
              <a:t>, </a:t>
            </a:r>
            <a:r>
              <a:rPr dirty="0"/>
              <a:t>assessment tasks, and professional development activities </a:t>
            </a:r>
            <a:r>
              <a:rPr b="1" dirty="0">
                <a:solidFill>
                  <a:srgbClr val="0000FF"/>
                </a:solidFill>
              </a:rPr>
              <a:t>that are never seen</a:t>
            </a:r>
            <a:r>
              <a:rPr b="1" dirty="0"/>
              <a:t>, while mediocrity is widespread</a:t>
            </a:r>
            <a:r>
              <a:rPr dirty="0"/>
              <a:t> </a:t>
            </a:r>
          </a:p>
          <a:p>
            <a:r>
              <a:rPr dirty="0"/>
              <a:t>Structural design </a:t>
            </a:r>
          </a:p>
          <a:p>
            <a:pPr marL="653288" lvl="1" indent="-298704">
              <a:defRPr sz="2400"/>
            </a:pPr>
            <a:r>
              <a:rPr dirty="0"/>
              <a:t>focuses on product structures that promise power in forwarding the </a:t>
            </a:r>
            <a:r>
              <a:rPr dirty="0" smtClean="0"/>
              <a:t>strategy</a:t>
            </a:r>
            <a:endParaRPr lang="en-US" dirty="0" smtClean="0"/>
          </a:p>
          <a:p>
            <a:r>
              <a:rPr lang="en-US" dirty="0" smtClean="0"/>
              <a:t>Technical design </a:t>
            </a:r>
            <a:endParaRPr lang="en-US" dirty="0"/>
          </a:p>
          <a:p>
            <a:pPr marL="653288" lvl="1" indent="-298704">
              <a:defRPr sz="2400"/>
            </a:pPr>
            <a:r>
              <a:rPr lang="en-US" dirty="0" smtClean="0"/>
              <a:t>Principles built around research on learning and teaching</a:t>
            </a:r>
          </a:p>
        </p:txBody>
      </p:sp>
    </p:spTree>
    <p:extLst>
      <p:ext uri="{BB962C8B-B14F-4D97-AF65-F5344CB8AC3E}">
        <p14:creationId xmlns:p14="http://schemas.microsoft.com/office/powerpoint/2010/main" val="7953057"/>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 name="Shape 345"/>
          <p:cNvSpPr>
            <a:spLocks noGrp="1"/>
          </p:cNvSpPr>
          <p:nvPr>
            <p:ph type="title"/>
          </p:nvPr>
        </p:nvSpPr>
        <p:spPr>
          <a:prstGeom prst="rect">
            <a:avLst/>
          </a:prstGeom>
        </p:spPr>
        <p:txBody>
          <a:bodyPr/>
          <a:lstStyle/>
          <a:p>
            <a:r>
              <a:rPr lang="en-GB" dirty="0"/>
              <a:t>Technical design principles</a:t>
            </a:r>
            <a:endParaRPr dirty="0"/>
          </a:p>
        </p:txBody>
      </p:sp>
      <p:sp>
        <p:nvSpPr>
          <p:cNvPr id="346" name="Shape 346"/>
          <p:cNvSpPr>
            <a:spLocks noGrp="1"/>
          </p:cNvSpPr>
          <p:nvPr>
            <p:ph type="body" idx="1"/>
          </p:nvPr>
        </p:nvSpPr>
        <p:spPr>
          <a:prstGeom prst="rect">
            <a:avLst/>
          </a:prstGeom>
        </p:spPr>
        <p:txBody>
          <a:bodyPr>
            <a:normAutofit/>
          </a:bodyPr>
          <a:lstStyle/>
          <a:p>
            <a:pPr>
              <a:lnSpc>
                <a:spcPct val="90000"/>
              </a:lnSpc>
              <a:defRPr sz="2400">
                <a:uFill>
                  <a:solidFill>
                    <a:srgbClr val="000000"/>
                  </a:solidFill>
                </a:uFill>
              </a:defRPr>
            </a:pPr>
            <a:r>
              <a:rPr b="0" dirty="0"/>
              <a:t>Students learn through </a:t>
            </a:r>
          </a:p>
          <a:p>
            <a:pPr marL="653288" lvl="1" indent="-298704">
              <a:lnSpc>
                <a:spcPct val="90000"/>
              </a:lnSpc>
              <a:defRPr sz="2400"/>
            </a:pPr>
            <a:r>
              <a:rPr dirty="0">
                <a:solidFill>
                  <a:srgbClr val="A02E30"/>
                </a:solidFill>
                <a:uFill>
                  <a:solidFill>
                    <a:srgbClr val="A02E30"/>
                  </a:solidFill>
                </a:uFill>
              </a:rPr>
              <a:t>active </a:t>
            </a:r>
            <a:r>
              <a:rPr lang="en-GB" dirty="0" smtClean="0">
                <a:solidFill>
                  <a:srgbClr val="A02E30"/>
                </a:solidFill>
                <a:uFill>
                  <a:solidFill>
                    <a:srgbClr val="A02E30"/>
                  </a:solidFill>
                </a:uFill>
              </a:rPr>
              <a:t>processing </a:t>
            </a:r>
            <a:r>
              <a:rPr lang="en-GB" dirty="0" smtClean="0"/>
              <a:t>– discussion, </a:t>
            </a:r>
            <a:r>
              <a:rPr dirty="0" smtClean="0"/>
              <a:t>reflection</a:t>
            </a:r>
            <a:r>
              <a:rPr lang="en-GB" dirty="0" smtClean="0"/>
              <a:t>, </a:t>
            </a:r>
            <a:r>
              <a:rPr dirty="0" smtClean="0"/>
              <a:t>social </a:t>
            </a:r>
            <a:r>
              <a:rPr lang="en-GB" dirty="0" smtClean="0"/>
              <a:t>classroom</a:t>
            </a:r>
            <a:endParaRPr dirty="0"/>
          </a:p>
          <a:p>
            <a:pPr marL="653288" lvl="1" indent="-298704">
              <a:lnSpc>
                <a:spcPct val="90000"/>
              </a:lnSpc>
              <a:defRPr sz="2400"/>
            </a:pPr>
            <a:r>
              <a:rPr dirty="0">
                <a:solidFill>
                  <a:srgbClr val="A02E30"/>
                </a:solidFill>
                <a:uFill>
                  <a:solidFill>
                    <a:srgbClr val="A02E30"/>
                  </a:solidFill>
                </a:uFill>
              </a:rPr>
              <a:t>internalisation</a:t>
            </a:r>
            <a:r>
              <a:rPr dirty="0"/>
              <a:t> and </a:t>
            </a:r>
            <a:r>
              <a:rPr dirty="0">
                <a:solidFill>
                  <a:srgbClr val="A02E30"/>
                </a:solidFill>
                <a:uFill>
                  <a:solidFill>
                    <a:srgbClr val="A02E30"/>
                  </a:solidFill>
                </a:uFill>
              </a:rPr>
              <a:t>reorganisation</a:t>
            </a:r>
            <a:r>
              <a:rPr dirty="0"/>
              <a:t> of experience.</a:t>
            </a:r>
          </a:p>
          <a:p>
            <a:pPr>
              <a:lnSpc>
                <a:spcPct val="90000"/>
              </a:lnSpc>
              <a:defRPr sz="2400">
                <a:uFill>
                  <a:solidFill>
                    <a:srgbClr val="000000"/>
                  </a:solidFill>
                </a:uFill>
              </a:defRPr>
            </a:pPr>
            <a:r>
              <a:rPr b="0" dirty="0"/>
              <a:t>Activate </a:t>
            </a:r>
            <a:r>
              <a:rPr b="0" dirty="0">
                <a:solidFill>
                  <a:srgbClr val="A02E30"/>
                </a:solidFill>
                <a:uFill>
                  <a:solidFill>
                    <a:srgbClr val="A02E30"/>
                  </a:solidFill>
                </a:uFill>
              </a:rPr>
              <a:t>pre-existing concepts</a:t>
            </a:r>
            <a:r>
              <a:rPr b="0" dirty="0"/>
              <a:t>. </a:t>
            </a:r>
          </a:p>
          <a:p>
            <a:pPr>
              <a:lnSpc>
                <a:spcPct val="90000"/>
              </a:lnSpc>
              <a:defRPr sz="2400">
                <a:uFill>
                  <a:solidFill>
                    <a:srgbClr val="000000"/>
                  </a:solidFill>
                </a:uFill>
              </a:defRPr>
            </a:pPr>
            <a:r>
              <a:rPr b="0" dirty="0"/>
              <a:t>Allow students to </a:t>
            </a:r>
            <a:r>
              <a:rPr lang="en-GB" b="0" dirty="0" smtClean="0"/>
              <a:t>build </a:t>
            </a:r>
            <a:r>
              <a:rPr b="0" dirty="0" smtClean="0">
                <a:solidFill>
                  <a:srgbClr val="A02E30"/>
                </a:solidFill>
                <a:uFill>
                  <a:solidFill>
                    <a:srgbClr val="A02E30"/>
                  </a:solidFill>
                </a:uFill>
              </a:rPr>
              <a:t>multiple </a:t>
            </a:r>
            <a:r>
              <a:rPr b="0" dirty="0">
                <a:solidFill>
                  <a:srgbClr val="A02E30"/>
                </a:solidFill>
                <a:uFill>
                  <a:solidFill>
                    <a:srgbClr val="A02E30"/>
                  </a:solidFill>
                </a:uFill>
              </a:rPr>
              <a:t>connections</a:t>
            </a:r>
            <a:r>
              <a:rPr b="0" dirty="0"/>
              <a:t>. </a:t>
            </a:r>
          </a:p>
          <a:p>
            <a:pPr>
              <a:lnSpc>
                <a:spcPct val="90000"/>
              </a:lnSpc>
              <a:defRPr sz="2400">
                <a:uFill>
                  <a:solidFill>
                    <a:srgbClr val="000000"/>
                  </a:solidFill>
                </a:uFill>
              </a:defRPr>
            </a:pPr>
            <a:r>
              <a:rPr b="0" dirty="0"/>
              <a:t>Stimulate </a:t>
            </a:r>
            <a:r>
              <a:rPr b="0" dirty="0">
                <a:solidFill>
                  <a:srgbClr val="A02E30"/>
                </a:solidFill>
                <a:uFill>
                  <a:solidFill>
                    <a:srgbClr val="A02E30"/>
                  </a:solidFill>
                </a:uFill>
              </a:rPr>
              <a:t>tension / conflict</a:t>
            </a:r>
            <a:r>
              <a:rPr b="0" dirty="0"/>
              <a:t> to promote re-interpretation, reformulation and accommodation. </a:t>
            </a:r>
          </a:p>
          <a:p>
            <a:pPr>
              <a:lnSpc>
                <a:spcPct val="90000"/>
              </a:lnSpc>
              <a:defRPr sz="2400">
                <a:uFill>
                  <a:solidFill>
                    <a:srgbClr val="000000"/>
                  </a:solidFill>
                </a:uFill>
              </a:defRPr>
            </a:pPr>
            <a:r>
              <a:rPr b="0" dirty="0">
                <a:solidFill>
                  <a:srgbClr val="A02E30"/>
                </a:solidFill>
                <a:uFill>
                  <a:solidFill>
                    <a:srgbClr val="A02E30"/>
                  </a:solidFill>
                </a:uFill>
              </a:rPr>
              <a:t>Devolve problems</a:t>
            </a:r>
            <a:r>
              <a:rPr b="0" dirty="0"/>
              <a:t> to students. </a:t>
            </a:r>
          </a:p>
          <a:p>
            <a:pPr>
              <a:lnSpc>
                <a:spcPct val="90000"/>
              </a:lnSpc>
              <a:defRPr sz="2400">
                <a:uFill>
                  <a:solidFill>
                    <a:srgbClr val="000000"/>
                  </a:solidFill>
                </a:uFill>
              </a:defRPr>
            </a:pPr>
            <a:r>
              <a:rPr b="0" dirty="0"/>
              <a:t>Students </a:t>
            </a:r>
            <a:r>
              <a:rPr lang="en-GB" b="0" dirty="0" smtClean="0"/>
              <a:t>need to </a:t>
            </a:r>
            <a:r>
              <a:rPr b="0" dirty="0" smtClean="0">
                <a:solidFill>
                  <a:srgbClr val="A02E30"/>
                </a:solidFill>
                <a:uFill>
                  <a:solidFill>
                    <a:srgbClr val="A02E30"/>
                  </a:solidFill>
                </a:uFill>
              </a:rPr>
              <a:t>articulate </a:t>
            </a:r>
            <a:r>
              <a:rPr b="0" dirty="0">
                <a:solidFill>
                  <a:srgbClr val="A02E30"/>
                </a:solidFill>
                <a:uFill>
                  <a:solidFill>
                    <a:srgbClr val="A02E30"/>
                  </a:solidFill>
                </a:uFill>
              </a:rPr>
              <a:t>Interpretations. </a:t>
            </a:r>
          </a:p>
          <a:p>
            <a:pPr>
              <a:lnSpc>
                <a:spcPct val="90000"/>
              </a:lnSpc>
              <a:defRPr sz="2400">
                <a:uFill>
                  <a:solidFill>
                    <a:srgbClr val="000000"/>
                  </a:solidFill>
                </a:uFill>
              </a:defRPr>
            </a:pPr>
            <a:r>
              <a:rPr b="0" dirty="0"/>
              <a:t>‘Production of answers’ must give way to </a:t>
            </a:r>
            <a:r>
              <a:rPr b="0" dirty="0">
                <a:solidFill>
                  <a:srgbClr val="A02E30"/>
                </a:solidFill>
                <a:uFill>
                  <a:solidFill>
                    <a:srgbClr val="A02E30"/>
                  </a:solidFill>
                </a:uFill>
              </a:rPr>
              <a:t>reflective periods of ‘stillness’</a:t>
            </a:r>
            <a:r>
              <a:rPr b="0" dirty="0"/>
              <a:t> for examining alternative meanings and </a:t>
            </a:r>
            <a:r>
              <a:rPr b="0" dirty="0" smtClean="0"/>
              <a:t>methods.</a:t>
            </a:r>
            <a:endParaRPr lang="en-US" b="0" dirty="0" smtClean="0"/>
          </a:p>
          <a:p>
            <a:pPr>
              <a:lnSpc>
                <a:spcPct val="90000"/>
              </a:lnSpc>
              <a:defRPr sz="2400">
                <a:uFill>
                  <a:solidFill>
                    <a:srgbClr val="000000"/>
                  </a:solidFill>
                </a:uFill>
              </a:defRPr>
            </a:pPr>
            <a:r>
              <a:rPr lang="en-GB" dirty="0" smtClean="0">
                <a:solidFill>
                  <a:srgbClr val="0000FF"/>
                </a:solidFill>
              </a:rPr>
              <a:t>Reasoning – not just answers</a:t>
            </a:r>
          </a:p>
          <a:p>
            <a:pPr marL="0" indent="0" algn="ctr">
              <a:lnSpc>
                <a:spcPct val="90000"/>
              </a:lnSpc>
              <a:buNone/>
              <a:defRPr sz="2400">
                <a:uFill>
                  <a:solidFill>
                    <a:srgbClr val="000000"/>
                  </a:solidFill>
                </a:uFill>
              </a:defRPr>
            </a:pPr>
            <a:r>
              <a:rPr lang="en-US" dirty="0">
                <a:solidFill>
                  <a:srgbClr val="FF0000"/>
                </a:solidFill>
              </a:rPr>
              <a:t>Principles are not enough – </a:t>
            </a:r>
            <a:r>
              <a:rPr lang="en-US" dirty="0" smtClean="0">
                <a:solidFill>
                  <a:srgbClr val="FF0000"/>
                </a:solidFill>
              </a:rPr>
              <a:t>design needs </a:t>
            </a:r>
            <a:r>
              <a:rPr lang="en-US" dirty="0">
                <a:solidFill>
                  <a:srgbClr val="FF0000"/>
                </a:solidFill>
              </a:rPr>
              <a:t>creative detail</a:t>
            </a:r>
          </a:p>
          <a:p>
            <a:pPr marL="0" indent="0" algn="ctr">
              <a:lnSpc>
                <a:spcPct val="90000"/>
              </a:lnSpc>
              <a:buNone/>
              <a:defRPr sz="2400">
                <a:uFill>
                  <a:solidFill>
                    <a:srgbClr val="000000"/>
                  </a:solidFill>
                </a:uFill>
              </a:defRPr>
            </a:pPr>
            <a:endParaRPr sz="2800" dirty="0">
              <a:solidFill>
                <a:srgbClr val="0000FF"/>
              </a:solidFill>
            </a:endParaRPr>
          </a:p>
        </p:txBody>
      </p:sp>
    </p:spTree>
    <p:extLst>
      <p:ext uri="{BB962C8B-B14F-4D97-AF65-F5344CB8AC3E}">
        <p14:creationId xmlns:p14="http://schemas.microsoft.com/office/powerpoint/2010/main" val="679739545"/>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1967-76 Professional Development</a:t>
            </a:r>
            <a:endParaRPr lang="en-US" dirty="0"/>
          </a:p>
        </p:txBody>
      </p:sp>
      <p:sp>
        <p:nvSpPr>
          <p:cNvPr id="3" name="Content Placeholder 2"/>
          <p:cNvSpPr>
            <a:spLocks noGrp="1"/>
          </p:cNvSpPr>
          <p:nvPr>
            <p:ph sz="half" idx="1"/>
          </p:nvPr>
        </p:nvSpPr>
        <p:spPr>
          <a:xfrm>
            <a:off x="457199" y="1135933"/>
            <a:ext cx="3401905" cy="5466679"/>
          </a:xfrm>
        </p:spPr>
        <p:txBody>
          <a:bodyPr/>
          <a:lstStyle/>
          <a:p>
            <a:pPr marL="0" indent="0">
              <a:buNone/>
            </a:pPr>
            <a:r>
              <a:rPr lang="en-US" dirty="0" smtClean="0"/>
              <a:t>Three staff:</a:t>
            </a:r>
          </a:p>
          <a:p>
            <a:r>
              <a:rPr lang="en-US" dirty="0" smtClean="0"/>
              <a:t>Alan Bell</a:t>
            </a:r>
          </a:p>
          <a:p>
            <a:r>
              <a:rPr lang="en-US" dirty="0" smtClean="0"/>
              <a:t>Robert Lindsay</a:t>
            </a:r>
          </a:p>
          <a:p>
            <a:r>
              <a:rPr lang="en-US" dirty="0" smtClean="0"/>
              <a:t>Ruth Tobias,</a:t>
            </a:r>
            <a:r>
              <a:rPr lang="en-US" sz="2000" dirty="0" smtClean="0"/>
              <a:t> then</a:t>
            </a:r>
            <a:endParaRPr lang="en-US" dirty="0" smtClean="0"/>
          </a:p>
          <a:p>
            <a:r>
              <a:rPr lang="en-US" dirty="0" smtClean="0"/>
              <a:t>David Hale</a:t>
            </a:r>
          </a:p>
          <a:p>
            <a:pPr marL="0" indent="0">
              <a:buNone/>
            </a:pPr>
            <a:endParaRPr lang="en-US" dirty="0" smtClean="0"/>
          </a:p>
          <a:p>
            <a:pPr marL="0" indent="0">
              <a:buNone/>
            </a:pPr>
            <a:r>
              <a:rPr lang="en-US" dirty="0" smtClean="0"/>
              <a:t>1972 Chair in </a:t>
            </a:r>
            <a:br>
              <a:rPr lang="en-US" dirty="0" smtClean="0"/>
            </a:br>
            <a:r>
              <a:rPr lang="en-US" dirty="0" smtClean="0"/>
              <a:t>Mathematics  </a:t>
            </a:r>
            <a:r>
              <a:rPr lang="en-US" dirty="0" err="1" smtClean="0"/>
              <a:t>Dept</a:t>
            </a:r>
            <a:r>
              <a:rPr lang="en-US" dirty="0" smtClean="0"/>
              <a:t/>
            </a:r>
            <a:br>
              <a:rPr lang="en-US" dirty="0" smtClean="0"/>
            </a:br>
            <a:r>
              <a:rPr lang="en-US" dirty="0" smtClean="0"/>
              <a:t>&amp; Shell Centre </a:t>
            </a:r>
          </a:p>
          <a:p>
            <a:pPr marL="0" indent="0">
              <a:buNone/>
            </a:pPr>
            <a:r>
              <a:rPr lang="en-US" dirty="0" smtClean="0"/>
              <a:t>	Vernon </a:t>
            </a:r>
            <a:r>
              <a:rPr lang="en-US" dirty="0" err="1" smtClean="0"/>
              <a:t>Armitage</a:t>
            </a:r>
            <a:endParaRPr lang="en-US" dirty="0" smtClean="0"/>
          </a:p>
        </p:txBody>
      </p:sp>
      <p:sp>
        <p:nvSpPr>
          <p:cNvPr id="4" name="Content Placeholder 3"/>
          <p:cNvSpPr>
            <a:spLocks noGrp="1"/>
          </p:cNvSpPr>
          <p:nvPr>
            <p:ph sz="half" idx="2"/>
          </p:nvPr>
        </p:nvSpPr>
        <p:spPr>
          <a:xfrm>
            <a:off x="3859105" y="1135933"/>
            <a:ext cx="4827696" cy="5466679"/>
          </a:xfrm>
        </p:spPr>
        <p:txBody>
          <a:bodyPr/>
          <a:lstStyle/>
          <a:p>
            <a:pPr marL="0" indent="0">
              <a:buNone/>
            </a:pPr>
            <a:r>
              <a:rPr lang="en-US" sz="2400" dirty="0" smtClean="0">
                <a:solidFill>
                  <a:srgbClr val="FF0000"/>
                </a:solidFill>
              </a:rPr>
              <a:t>+ </a:t>
            </a:r>
            <a:r>
              <a:rPr lang="en-US" sz="2400" dirty="0" smtClean="0"/>
              <a:t>Alan Bell wrote </a:t>
            </a:r>
          </a:p>
          <a:p>
            <a:pPr marL="0" indent="0" algn="ctr">
              <a:buNone/>
            </a:pPr>
            <a:r>
              <a:rPr lang="en-US" dirty="0" smtClean="0"/>
              <a:t>Journey into </a:t>
            </a:r>
            <a:r>
              <a:rPr lang="en-US" dirty="0" err="1" smtClean="0"/>
              <a:t>Maths</a:t>
            </a:r>
            <a:endParaRPr lang="en-US" dirty="0" smtClean="0"/>
          </a:p>
          <a:p>
            <a:pPr marL="0" indent="0">
              <a:buNone/>
            </a:pPr>
            <a:r>
              <a:rPr lang="en-US" sz="2400" dirty="0"/>
              <a:t>with two </a:t>
            </a:r>
            <a:r>
              <a:rPr lang="en-US" sz="2400" dirty="0" smtClean="0"/>
              <a:t>local Heads </a:t>
            </a:r>
            <a:r>
              <a:rPr lang="en-US" sz="2400" dirty="0"/>
              <a:t>of </a:t>
            </a:r>
            <a:r>
              <a:rPr lang="en-US" sz="2400" dirty="0" err="1"/>
              <a:t>Maths</a:t>
            </a:r>
            <a:endParaRPr lang="en-US" sz="2400" dirty="0"/>
          </a:p>
          <a:p>
            <a:pPr marL="0" indent="0" algn="ctr">
              <a:buNone/>
            </a:pPr>
            <a:r>
              <a:rPr lang="en-US" sz="2400" dirty="0"/>
              <a:t>David </a:t>
            </a:r>
            <a:r>
              <a:rPr lang="en-US" sz="2400" dirty="0" err="1"/>
              <a:t>Rooke</a:t>
            </a:r>
            <a:r>
              <a:rPr lang="en-US" sz="2400" dirty="0"/>
              <a:t> </a:t>
            </a:r>
            <a:r>
              <a:rPr lang="en-US" sz="2400" dirty="0" smtClean="0"/>
              <a:t>&amp; Alan </a:t>
            </a:r>
            <a:r>
              <a:rPr lang="en-US" sz="2400" dirty="0" err="1" smtClean="0"/>
              <a:t>Wigley</a:t>
            </a:r>
            <a:endParaRPr lang="en-US" sz="2400" dirty="0" smtClean="0"/>
          </a:p>
          <a:p>
            <a:pPr marL="0" indent="0" algn="ctr">
              <a:buNone/>
            </a:pPr>
            <a:r>
              <a:rPr lang="en-US" sz="2400" dirty="0" smtClean="0"/>
              <a:t>for Years 7 and 8</a:t>
            </a:r>
          </a:p>
          <a:p>
            <a:pPr marL="0" indent="0" algn="ctr">
              <a:buNone/>
            </a:pPr>
            <a:endParaRPr lang="en-US" sz="2400" dirty="0"/>
          </a:p>
          <a:p>
            <a:pPr marL="0" indent="0" algn="ctr">
              <a:buNone/>
            </a:pPr>
            <a:endParaRPr lang="en-US" sz="2400" dirty="0"/>
          </a:p>
          <a:p>
            <a:pPr marL="0" indent="0">
              <a:buNone/>
            </a:pPr>
            <a:endParaRPr lang="en-US" dirty="0"/>
          </a:p>
        </p:txBody>
      </p:sp>
      <p:pic>
        <p:nvPicPr>
          <p:cNvPr id="5" name="Picture 4" descr="Jim.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5842012" y="3972304"/>
            <a:ext cx="3006067" cy="2254550"/>
          </a:xfrm>
          <a:prstGeom prst="rect">
            <a:avLst/>
          </a:prstGeom>
        </p:spPr>
      </p:pic>
      <p:pic>
        <p:nvPicPr>
          <p:cNvPr id="6" name="Picture 5"/>
          <p:cNvPicPr>
            <a:picLocks noChangeAspect="1"/>
          </p:cNvPicPr>
          <p:nvPr/>
        </p:nvPicPr>
        <p:blipFill>
          <a:blip r:embed="rId3"/>
          <a:stretch>
            <a:fillRect/>
          </a:stretch>
        </p:blipFill>
        <p:spPr>
          <a:xfrm>
            <a:off x="3859105" y="3867300"/>
            <a:ext cx="2361815" cy="2735312"/>
          </a:xfrm>
          <a:prstGeom prst="rect">
            <a:avLst/>
          </a:prstGeom>
        </p:spPr>
      </p:pic>
    </p:spTree>
    <p:extLst>
      <p:ext uri="{BB962C8B-B14F-4D97-AF65-F5344CB8AC3E}">
        <p14:creationId xmlns:p14="http://schemas.microsoft.com/office/powerpoint/2010/main" val="3288453266"/>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457200" y="4174968"/>
            <a:ext cx="8229600" cy="1755931"/>
          </a:xfrm>
        </p:spPr>
        <p:txBody>
          <a:bodyPr/>
          <a:lstStyle/>
          <a:p>
            <a:pPr marL="0" indent="0">
              <a:buNone/>
            </a:pPr>
            <a:r>
              <a:rPr lang="en-US" b="1" dirty="0" smtClean="0"/>
              <a:t>Diagnostic Teaching = Formative Assessment</a:t>
            </a:r>
          </a:p>
          <a:p>
            <a:pPr marL="0" indent="0">
              <a:buNone/>
            </a:pPr>
            <a:r>
              <a:rPr lang="en-US" b="1" dirty="0" smtClean="0"/>
              <a:t>1984 - </a:t>
            </a:r>
            <a:endParaRPr lang="en-US" b="1" dirty="0"/>
          </a:p>
        </p:txBody>
      </p:sp>
      <p:pic>
        <p:nvPicPr>
          <p:cNvPr id="5" name="Picture 10" descr="Screen shot 2012-04-05 at 11.20.56.pn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485176" y="1589978"/>
            <a:ext cx="4039791" cy="2151062"/>
          </a:xfrm>
          <a:prstGeom prst="rect">
            <a:avLst/>
          </a:prstGeom>
          <a:noFill/>
          <a:ln w="9525">
            <a:noFill/>
            <a:miter lim="800000"/>
            <a:headEnd/>
            <a:tailEnd/>
          </a:ln>
        </p:spPr>
      </p:pic>
    </p:spTree>
    <p:extLst>
      <p:ext uri="{BB962C8B-B14F-4D97-AF65-F5344CB8AC3E}">
        <p14:creationId xmlns:p14="http://schemas.microsoft.com/office/powerpoint/2010/main" val="111770673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 name="Shape 369"/>
          <p:cNvSpPr>
            <a:spLocks noGrp="1"/>
          </p:cNvSpPr>
          <p:nvPr>
            <p:ph type="title"/>
          </p:nvPr>
        </p:nvSpPr>
        <p:spPr>
          <a:prstGeom prst="rect">
            <a:avLst/>
          </a:prstGeom>
        </p:spPr>
        <p:txBody>
          <a:bodyPr/>
          <a:lstStyle/>
          <a:p>
            <a:r>
              <a:rPr dirty="0"/>
              <a:t>Structure of </a:t>
            </a:r>
            <a:r>
              <a:rPr lang="en-GB" dirty="0" smtClean="0"/>
              <a:t>a </a:t>
            </a:r>
            <a:r>
              <a:rPr lang="en-US" dirty="0" smtClean="0"/>
              <a:t>formative assessment </a:t>
            </a:r>
            <a:r>
              <a:rPr dirty="0" smtClean="0"/>
              <a:t>lesson</a:t>
            </a:r>
            <a:endParaRPr dirty="0"/>
          </a:p>
        </p:txBody>
      </p:sp>
      <p:sp>
        <p:nvSpPr>
          <p:cNvPr id="370" name="Shape 370"/>
          <p:cNvSpPr>
            <a:spLocks noGrp="1"/>
          </p:cNvSpPr>
          <p:nvPr>
            <p:ph type="body" idx="1"/>
          </p:nvPr>
        </p:nvSpPr>
        <p:spPr>
          <a:prstGeom prst="rect">
            <a:avLst/>
          </a:prstGeom>
        </p:spPr>
        <p:txBody>
          <a:bodyPr>
            <a:normAutofit/>
          </a:bodyPr>
          <a:lstStyle/>
          <a:p>
            <a:r>
              <a:rPr sz="2800" dirty="0"/>
              <a:t>Expose and explore students’ existing ideas</a:t>
            </a:r>
          </a:p>
          <a:p>
            <a:pPr lvl="1"/>
            <a:r>
              <a:rPr sz="2800" dirty="0"/>
              <a:t>“pull back the rug” </a:t>
            </a:r>
            <a:r>
              <a:rPr lang="en-US" sz="2800" dirty="0" smtClean="0"/>
              <a:t/>
            </a:r>
            <a:br>
              <a:rPr lang="en-US" sz="2800" dirty="0" smtClean="0"/>
            </a:br>
            <a:endParaRPr sz="2800" dirty="0"/>
          </a:p>
          <a:p>
            <a:r>
              <a:rPr sz="2800" dirty="0"/>
              <a:t>Confront with implications, </a:t>
            </a:r>
            <a:r>
              <a:rPr sz="2800" dirty="0" smtClean="0"/>
              <a:t>contradictions</a:t>
            </a:r>
            <a:endParaRPr sz="2800" dirty="0"/>
          </a:p>
          <a:p>
            <a:pPr lvl="1"/>
            <a:r>
              <a:rPr sz="2800" dirty="0"/>
              <a:t>provoke ‘tension’ and ‘cognitive conflict</a:t>
            </a:r>
            <a:r>
              <a:rPr sz="2800" dirty="0" smtClean="0"/>
              <a:t>’</a:t>
            </a:r>
            <a:r>
              <a:rPr lang="en-US" sz="2800" dirty="0" smtClean="0"/>
              <a:t/>
            </a:r>
            <a:br>
              <a:rPr lang="en-US" sz="2800" dirty="0" smtClean="0"/>
            </a:br>
            <a:endParaRPr sz="2800" dirty="0"/>
          </a:p>
          <a:p>
            <a:r>
              <a:rPr sz="2800" dirty="0"/>
              <a:t>Resolve conflict through discussion </a:t>
            </a:r>
          </a:p>
          <a:p>
            <a:pPr lvl="1"/>
            <a:r>
              <a:rPr sz="2800" dirty="0"/>
              <a:t>allow time for formulation of new </a:t>
            </a:r>
            <a:r>
              <a:rPr sz="2800" dirty="0" smtClean="0"/>
              <a:t>concepts</a:t>
            </a:r>
            <a:r>
              <a:rPr lang="en-US" sz="2800" dirty="0" smtClean="0"/>
              <a:t/>
            </a:r>
            <a:br>
              <a:rPr lang="en-US" sz="2800" dirty="0" smtClean="0"/>
            </a:br>
            <a:endParaRPr sz="2800" dirty="0"/>
          </a:p>
          <a:p>
            <a:r>
              <a:rPr sz="2800" dirty="0"/>
              <a:t>Generalise, extend and link learning </a:t>
            </a:r>
          </a:p>
          <a:p>
            <a:pPr lvl="1"/>
            <a:r>
              <a:rPr sz="2800" dirty="0"/>
              <a:t>apply to new contexts.</a:t>
            </a:r>
          </a:p>
        </p:txBody>
      </p:sp>
    </p:spTree>
    <p:extLst>
      <p:ext uri="{BB962C8B-B14F-4D97-AF65-F5344CB8AC3E}">
        <p14:creationId xmlns:p14="http://schemas.microsoft.com/office/powerpoint/2010/main" val="2929432271"/>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Student scores for one class</a:t>
            </a:r>
            <a:endParaRPr lang="en-US" dirty="0"/>
          </a:p>
        </p:txBody>
      </p:sp>
      <p:sp>
        <p:nvSpPr>
          <p:cNvPr id="4" name="Content Placeholder 3"/>
          <p:cNvSpPr>
            <a:spLocks noGrp="1"/>
          </p:cNvSpPr>
          <p:nvPr>
            <p:ph idx="1"/>
          </p:nvPr>
        </p:nvSpPr>
        <p:spPr/>
        <p:txBody>
          <a:bodyPr>
            <a:noAutofit/>
          </a:bodyPr>
          <a:lstStyle/>
          <a:p>
            <a:pPr marL="0" indent="0" algn="ctr">
              <a:buNone/>
            </a:pPr>
            <a:r>
              <a:rPr lang="en-US" dirty="0" smtClean="0"/>
              <a:t>Diagnostic </a:t>
            </a:r>
            <a:r>
              <a:rPr lang="en-US" dirty="0"/>
              <a:t>teaching     v       </a:t>
            </a:r>
            <a:r>
              <a:rPr lang="en-US" dirty="0" smtClean="0"/>
              <a:t>Direct </a:t>
            </a:r>
            <a:r>
              <a:rPr lang="en-US" dirty="0"/>
              <a:t>instruction</a:t>
            </a:r>
          </a:p>
          <a:p>
            <a:pPr marL="0" indent="0" algn="ctr">
              <a:buNone/>
            </a:pPr>
            <a:endParaRPr lang="en-US" dirty="0"/>
          </a:p>
          <a:p>
            <a:endParaRPr lang="en-US" dirty="0"/>
          </a:p>
          <a:p>
            <a:endParaRPr lang="en-US" dirty="0"/>
          </a:p>
          <a:p>
            <a:pPr marL="0" indent="0">
              <a:buNone/>
            </a:pPr>
            <a:endParaRPr lang="en-US" dirty="0"/>
          </a:p>
          <a:p>
            <a:pPr marL="0" indent="0">
              <a:buNone/>
            </a:pPr>
            <a:r>
              <a:rPr lang="en-US" dirty="0" smtClean="0"/>
              <a:t/>
            </a:r>
            <a:br>
              <a:rPr lang="en-US" dirty="0" smtClean="0"/>
            </a:br>
            <a:endParaRPr lang="en-US" dirty="0" smtClean="0"/>
          </a:p>
          <a:p>
            <a:pPr marL="0" indent="0">
              <a:buNone/>
            </a:pPr>
            <a:r>
              <a:rPr lang="en-US" dirty="0" smtClean="0"/>
              <a:t>Exploring boundaries of validity</a:t>
            </a:r>
            <a:endParaRPr lang="en-US" dirty="0"/>
          </a:p>
          <a:p>
            <a:pPr marL="0" indent="0">
              <a:buNone/>
            </a:pPr>
            <a:r>
              <a:rPr lang="en-US" dirty="0" smtClean="0"/>
              <a:t>This </a:t>
            </a:r>
            <a:r>
              <a:rPr lang="en-US" dirty="0"/>
              <a:t>is one result among many similar </a:t>
            </a:r>
            <a:r>
              <a:rPr lang="en-US" dirty="0" smtClean="0"/>
              <a:t>on other topics </a:t>
            </a:r>
            <a:br>
              <a:rPr lang="en-US" dirty="0" smtClean="0"/>
            </a:br>
            <a:r>
              <a:rPr lang="en-US" dirty="0" smtClean="0">
                <a:solidFill>
                  <a:srgbClr val="9D0000"/>
                </a:solidFill>
              </a:rPr>
              <a:t>Only </a:t>
            </a:r>
            <a:r>
              <a:rPr lang="en-US" dirty="0">
                <a:solidFill>
                  <a:srgbClr val="9D0000"/>
                </a:solidFill>
              </a:rPr>
              <a:t>common patterns </a:t>
            </a:r>
            <a:r>
              <a:rPr lang="en-US" dirty="0" smtClean="0">
                <a:solidFill>
                  <a:srgbClr val="9D0000"/>
                </a:solidFill>
              </a:rPr>
              <a:t>lead to design principles, so we </a:t>
            </a:r>
            <a:r>
              <a:rPr lang="en-US" dirty="0">
                <a:solidFill>
                  <a:srgbClr val="9D0000"/>
                </a:solidFill>
              </a:rPr>
              <a:t>need big </a:t>
            </a:r>
            <a:r>
              <a:rPr lang="en-US" dirty="0" smtClean="0">
                <a:solidFill>
                  <a:srgbClr val="9D0000"/>
                </a:solidFill>
              </a:rPr>
              <a:t>programs</a:t>
            </a:r>
            <a:endParaRPr lang="en-US" dirty="0">
              <a:solidFill>
                <a:srgbClr val="9D0000"/>
              </a:solidFill>
            </a:endParaRPr>
          </a:p>
          <a:p>
            <a:endParaRPr lang="en-US" dirty="0"/>
          </a:p>
        </p:txBody>
      </p:sp>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100000"/>
                    </a14:imgEffect>
                  </a14:imgLayer>
                </a14:imgProps>
              </a:ext>
            </a:extLst>
          </a:blip>
          <a:stretch>
            <a:fillRect/>
          </a:stretch>
        </p:blipFill>
        <p:spPr>
          <a:xfrm>
            <a:off x="2066869" y="1714502"/>
            <a:ext cx="4463893" cy="2859017"/>
          </a:xfrm>
          <a:prstGeom prst="rect">
            <a:avLst/>
          </a:prstGeom>
        </p:spPr>
      </p:pic>
    </p:spTree>
    <p:extLst>
      <p:ext uri="{BB962C8B-B14F-4D97-AF65-F5344CB8AC3E}">
        <p14:creationId xmlns:p14="http://schemas.microsoft.com/office/powerpoint/2010/main" val="3437001037"/>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 name="Shape 372"/>
          <p:cNvSpPr>
            <a:spLocks noGrp="1"/>
          </p:cNvSpPr>
          <p:nvPr>
            <p:ph type="title"/>
          </p:nvPr>
        </p:nvSpPr>
        <p:spPr>
          <a:xfrm>
            <a:off x="457200" y="274638"/>
            <a:ext cx="8229600" cy="1249362"/>
          </a:xfrm>
          <a:prstGeom prst="rect">
            <a:avLst/>
          </a:prstGeom>
        </p:spPr>
        <p:txBody>
          <a:bodyPr>
            <a:normAutofit/>
          </a:bodyPr>
          <a:lstStyle/>
          <a:p>
            <a:pPr marL="0" indent="0"/>
            <a:r>
              <a:rPr lang="en-US" dirty="0"/>
              <a:t>Replication: exploring </a:t>
            </a:r>
            <a:r>
              <a:rPr lang="en-US" dirty="0" smtClean="0"/>
              <a:t>generalizability</a:t>
            </a:r>
            <a:br>
              <a:rPr lang="en-US" dirty="0" smtClean="0"/>
            </a:br>
            <a:endParaRPr dirty="0"/>
          </a:p>
        </p:txBody>
      </p:sp>
      <p:pic>
        <p:nvPicPr>
          <p:cNvPr id="373" name="Picture 6.png"/>
          <p:cNvPicPr>
            <a:picLocks/>
          </p:cNvPicPr>
          <p:nvPr/>
        </p:nvPicPr>
        <p:blipFill>
          <a:blip r:embed="rId2">
            <a:extLst/>
          </a:blip>
          <a:stretch>
            <a:fillRect/>
          </a:stretch>
        </p:blipFill>
        <p:spPr>
          <a:xfrm>
            <a:off x="557212" y="2133600"/>
            <a:ext cx="2490788" cy="3733800"/>
          </a:xfrm>
          <a:prstGeom prst="rect">
            <a:avLst/>
          </a:prstGeom>
          <a:ln w="25400">
            <a:solidFill>
              <a:srgbClr val="F3F7F5"/>
            </a:solidFill>
            <a:miter lim="400000"/>
          </a:ln>
          <a:effectLst>
            <a:outerShdw blurRad="50800" dist="25400" dir="3600000" rotWithShape="0">
              <a:srgbClr val="000000">
                <a:alpha val="70000"/>
              </a:srgbClr>
            </a:outerShdw>
          </a:effectLst>
        </p:spPr>
      </p:pic>
      <p:sp>
        <p:nvSpPr>
          <p:cNvPr id="374" name="Shape 374"/>
          <p:cNvSpPr/>
          <p:nvPr/>
        </p:nvSpPr>
        <p:spPr>
          <a:xfrm>
            <a:off x="838200" y="1524000"/>
            <a:ext cx="7480300" cy="44722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spcBef>
                <a:spcPts val="1400"/>
              </a:spcBef>
              <a:buClr>
                <a:srgbClr val="000000"/>
              </a:buClr>
              <a:buFont typeface="Arial"/>
              <a:defRPr sz="2400">
                <a:uFill>
                  <a:solidFill>
                    <a:srgbClr val="000000"/>
                  </a:solidFill>
                </a:uFill>
                <a:latin typeface="Arial"/>
                <a:ea typeface="Arial"/>
                <a:cs typeface="Arial"/>
                <a:sym typeface="Arial"/>
              </a:defRPr>
            </a:pPr>
            <a:r>
              <a:t>Reflections</a:t>
            </a:r>
            <a:r>
              <a:rPr>
                <a:latin typeface="ＭＳ Ｐゴシック"/>
                <a:ea typeface="ＭＳ Ｐゴシック"/>
                <a:cs typeface="ＭＳ Ｐゴシック"/>
                <a:sym typeface="ＭＳ Ｐゴシック"/>
              </a:rPr>
              <a:t>		</a:t>
            </a:r>
            <a:r>
              <a:t>    Rates</a:t>
            </a:r>
            <a:r>
              <a:rPr>
                <a:latin typeface="ＭＳ Ｐゴシック"/>
                <a:ea typeface="ＭＳ Ｐゴシック"/>
                <a:cs typeface="ＭＳ Ｐゴシック"/>
                <a:sym typeface="ＭＳ Ｐゴシック"/>
              </a:rPr>
              <a:t>		</a:t>
            </a:r>
            <a:r>
              <a:t>  Decimals</a:t>
            </a:r>
          </a:p>
        </p:txBody>
      </p:sp>
      <p:pic>
        <p:nvPicPr>
          <p:cNvPr id="375" name="Picture 5.png"/>
          <p:cNvPicPr>
            <a:picLocks/>
          </p:cNvPicPr>
          <p:nvPr/>
        </p:nvPicPr>
        <p:blipFill>
          <a:blip r:embed="rId3">
            <a:extLst/>
          </a:blip>
          <a:stretch>
            <a:fillRect/>
          </a:stretch>
        </p:blipFill>
        <p:spPr>
          <a:xfrm>
            <a:off x="3179762" y="2133600"/>
            <a:ext cx="2706689" cy="3733800"/>
          </a:xfrm>
          <a:prstGeom prst="rect">
            <a:avLst/>
          </a:prstGeom>
          <a:ln w="25400">
            <a:solidFill>
              <a:srgbClr val="F3F7F5"/>
            </a:solidFill>
            <a:miter lim="400000"/>
          </a:ln>
          <a:effectLst>
            <a:outerShdw blurRad="50800" dist="25400" dir="3600000" rotWithShape="0">
              <a:srgbClr val="000000">
                <a:alpha val="70000"/>
              </a:srgbClr>
            </a:outerShdw>
          </a:effectLst>
        </p:spPr>
      </p:pic>
      <p:pic>
        <p:nvPicPr>
          <p:cNvPr id="376" name="Picture 2.png"/>
          <p:cNvPicPr>
            <a:picLocks/>
          </p:cNvPicPr>
          <p:nvPr/>
        </p:nvPicPr>
        <p:blipFill>
          <a:blip r:embed="rId4">
            <a:extLst/>
          </a:blip>
          <a:stretch>
            <a:fillRect/>
          </a:stretch>
        </p:blipFill>
        <p:spPr>
          <a:xfrm>
            <a:off x="6000750" y="2133600"/>
            <a:ext cx="2809875" cy="3733800"/>
          </a:xfrm>
          <a:prstGeom prst="rect">
            <a:avLst/>
          </a:prstGeom>
          <a:ln w="25400">
            <a:solidFill>
              <a:srgbClr val="F3F7F5"/>
            </a:solidFill>
            <a:miter lim="400000"/>
          </a:ln>
          <a:effectLst>
            <a:outerShdw blurRad="50800" dist="25400" dir="3600000" rotWithShape="0">
              <a:srgbClr val="000000">
                <a:alpha val="70000"/>
              </a:srgbClr>
            </a:outerShdw>
          </a:effectLst>
        </p:spPr>
      </p:pic>
    </p:spTree>
    <p:extLst>
      <p:ext uri="{BB962C8B-B14F-4D97-AF65-F5344CB8AC3E}">
        <p14:creationId xmlns:p14="http://schemas.microsoft.com/office/powerpoint/2010/main" val="3696819323"/>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p:cNvSpPr>
          <p:nvPr>
            <p:ph type="title"/>
          </p:nvPr>
        </p:nvSpPr>
        <p:spPr/>
        <p:txBody>
          <a:bodyPr>
            <a:normAutofit fontScale="90000"/>
          </a:bodyPr>
          <a:lstStyle/>
          <a:p>
            <a:pPr eaLnBrk="1" hangingPunct="1"/>
            <a:r>
              <a:rPr lang="en-US" sz="4000" dirty="0">
                <a:solidFill>
                  <a:srgbClr val="0000FF"/>
                </a:solidFill>
              </a:rPr>
              <a:t>Task “genres” for concept development </a:t>
            </a:r>
          </a:p>
        </p:txBody>
      </p:sp>
      <p:sp>
        <p:nvSpPr>
          <p:cNvPr id="91139" name="Rectangle 3"/>
          <p:cNvSpPr>
            <a:spLocks noGrp="1"/>
          </p:cNvSpPr>
          <p:nvPr>
            <p:ph type="body" idx="1"/>
          </p:nvPr>
        </p:nvSpPr>
        <p:spPr/>
        <p:txBody>
          <a:bodyPr/>
          <a:lstStyle/>
          <a:p>
            <a:pPr eaLnBrk="1" hangingPunct="1"/>
            <a:r>
              <a:rPr lang="en-GB" b="1" dirty="0" smtClean="0"/>
              <a:t>Translation: linking multiple </a:t>
            </a:r>
            <a:r>
              <a:rPr lang="en-GB" b="1" dirty="0"/>
              <a:t>representations</a:t>
            </a:r>
            <a:r>
              <a:rPr lang="en-GB" dirty="0"/>
              <a:t> </a:t>
            </a:r>
            <a:endParaRPr lang="en-GB" dirty="0" smtClean="0"/>
          </a:p>
          <a:p>
            <a:pPr lvl="1" eaLnBrk="1" hangingPunct="1">
              <a:buNone/>
            </a:pPr>
            <a:r>
              <a:rPr lang="en-US" dirty="0" smtClean="0"/>
              <a:t>	What </a:t>
            </a:r>
            <a:r>
              <a:rPr lang="en-US" dirty="0"/>
              <a:t>is another way of showing this?</a:t>
            </a:r>
            <a:r>
              <a:rPr lang="en-US" b="1" dirty="0"/>
              <a:t> </a:t>
            </a:r>
          </a:p>
          <a:p>
            <a:pPr eaLnBrk="1" hangingPunct="1"/>
            <a:r>
              <a:rPr lang="en-US" b="1" dirty="0"/>
              <a:t>Testing assertions &amp; “misconceptions”</a:t>
            </a:r>
            <a:endParaRPr lang="en-US" dirty="0" smtClean="0"/>
          </a:p>
          <a:p>
            <a:pPr lvl="1" eaLnBrk="1" hangingPunct="1">
              <a:buNone/>
            </a:pPr>
            <a:r>
              <a:rPr lang="en-US" dirty="0" smtClean="0"/>
              <a:t>	Always</a:t>
            </a:r>
            <a:r>
              <a:rPr lang="en-US" dirty="0"/>
              <a:t>, sometimes or never true? </a:t>
            </a:r>
          </a:p>
          <a:p>
            <a:pPr eaLnBrk="1" hangingPunct="1"/>
            <a:r>
              <a:rPr lang="en-US" b="1" dirty="0"/>
              <a:t>Classifying objects &amp; challenging definitions</a:t>
            </a:r>
            <a:endParaRPr lang="en-US" b="1" dirty="0" smtClean="0"/>
          </a:p>
          <a:p>
            <a:pPr lvl="1" eaLnBrk="1" hangingPunct="1">
              <a:buNone/>
            </a:pPr>
            <a:r>
              <a:rPr lang="en-US" dirty="0" smtClean="0"/>
              <a:t>	What </a:t>
            </a:r>
            <a:r>
              <a:rPr lang="en-US" dirty="0"/>
              <a:t>is the same and what is different?</a:t>
            </a:r>
            <a:endParaRPr lang="en-GB" dirty="0"/>
          </a:p>
          <a:p>
            <a:pPr eaLnBrk="1" hangingPunct="1"/>
            <a:r>
              <a:rPr lang="en-US" b="1" dirty="0"/>
              <a:t>Modifying problems &amp; exploring structure</a:t>
            </a:r>
            <a:endParaRPr lang="en-US" dirty="0" smtClean="0"/>
          </a:p>
          <a:p>
            <a:pPr lvl="1" eaLnBrk="1" hangingPunct="1">
              <a:buNone/>
            </a:pPr>
            <a:r>
              <a:rPr lang="en-GB" dirty="0" smtClean="0"/>
              <a:t>	What </a:t>
            </a:r>
            <a:r>
              <a:rPr lang="en-GB" dirty="0"/>
              <a:t>happens if I change this? </a:t>
            </a:r>
            <a:endParaRPr lang="en-GB" dirty="0" smtClean="0"/>
          </a:p>
          <a:p>
            <a:pPr lvl="1" eaLnBrk="1" hangingPunct="1">
              <a:buNone/>
            </a:pPr>
            <a:r>
              <a:rPr lang="en-GB" dirty="0" smtClean="0"/>
              <a:t>	How </a:t>
            </a:r>
            <a:r>
              <a:rPr lang="en-GB" dirty="0"/>
              <a:t>will it affect this?</a:t>
            </a:r>
          </a:p>
        </p:txBody>
      </p:sp>
    </p:spTree>
    <p:extLst>
      <p:ext uri="{BB962C8B-B14F-4D97-AF65-F5344CB8AC3E}">
        <p14:creationId xmlns:p14="http://schemas.microsoft.com/office/powerpoint/2010/main" val="167918467"/>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4"/>
          <p:cNvSpPr>
            <a:spLocks noGrp="1" noChangeArrowheads="1"/>
          </p:cNvSpPr>
          <p:nvPr>
            <p:ph type="title" idx="4294967295"/>
          </p:nvPr>
        </p:nvSpPr>
        <p:spPr/>
        <p:txBody>
          <a:bodyPr/>
          <a:lstStyle/>
          <a:p>
            <a:pPr eaLnBrk="1" hangingPunct="1"/>
            <a:r>
              <a:rPr lang="en-GB" dirty="0" smtClean="0">
                <a:solidFill>
                  <a:schemeClr val="hlink"/>
                </a:solidFill>
              </a:rPr>
              <a:t>Always, sometimes or never true?</a:t>
            </a:r>
            <a:endParaRPr lang="en-GB" dirty="0" smtClean="0"/>
          </a:p>
        </p:txBody>
      </p:sp>
      <p:sp>
        <p:nvSpPr>
          <p:cNvPr id="8" name="TextBox 7"/>
          <p:cNvSpPr txBox="1"/>
          <p:nvPr/>
        </p:nvSpPr>
        <p:spPr>
          <a:xfrm>
            <a:off x="388328" y="1173163"/>
            <a:ext cx="4117731" cy="1382712"/>
          </a:xfrm>
          <a:prstGeom prst="rect">
            <a:avLst/>
          </a:prstGeom>
          <a:ln>
            <a:solidFill>
              <a:schemeClr val="tx1"/>
            </a:solidFill>
          </a:ln>
        </p:spPr>
        <p:style>
          <a:lnRef idx="1">
            <a:schemeClr val="accent1"/>
          </a:lnRef>
          <a:fillRef idx="2">
            <a:schemeClr val="accent1"/>
          </a:fillRef>
          <a:effectRef idx="1">
            <a:schemeClr val="accent1"/>
          </a:effectRef>
          <a:fontRef idx="minor">
            <a:schemeClr val="dk1"/>
          </a:fontRef>
        </p:style>
        <p:txBody>
          <a:bodyPr>
            <a:prstTxWarp prst="textNoShape">
              <a:avLst/>
            </a:prstTxWarp>
            <a:spAutoFit/>
          </a:bodyPr>
          <a:lstStyle/>
          <a:p>
            <a:pPr eaLnBrk="1" hangingPunct="1">
              <a:defRPr/>
            </a:pPr>
            <a:r>
              <a:rPr lang="en-US" sz="2800" dirty="0">
                <a:solidFill>
                  <a:srgbClr val="000000"/>
                </a:solidFill>
              </a:rPr>
              <a:t>When you cut a piece off a shape you reduce its area and perimeter</a:t>
            </a:r>
          </a:p>
        </p:txBody>
      </p:sp>
      <p:pic>
        <p:nvPicPr>
          <p:cNvPr id="2" name="Picture 1"/>
          <p:cNvPicPr>
            <a:picLocks noChangeAspect="1"/>
          </p:cNvPicPr>
          <p:nvPr/>
        </p:nvPicPr>
        <p:blipFill>
          <a:blip r:embed="rId3"/>
          <a:stretch>
            <a:fillRect/>
          </a:stretch>
        </p:blipFill>
        <p:spPr>
          <a:xfrm>
            <a:off x="4771407" y="1124744"/>
            <a:ext cx="3835529" cy="1878214"/>
          </a:xfrm>
          <a:prstGeom prst="rect">
            <a:avLst/>
          </a:prstGeom>
        </p:spPr>
      </p:pic>
      <p:pic>
        <p:nvPicPr>
          <p:cNvPr id="3" name="Picture 2"/>
          <p:cNvPicPr>
            <a:picLocks noChangeAspect="1"/>
          </p:cNvPicPr>
          <p:nvPr/>
        </p:nvPicPr>
        <p:blipFill>
          <a:blip r:embed="rId4"/>
          <a:stretch>
            <a:fillRect/>
          </a:stretch>
        </p:blipFill>
        <p:spPr>
          <a:xfrm>
            <a:off x="4837876" y="3284984"/>
            <a:ext cx="3951757" cy="881397"/>
          </a:xfrm>
          <a:prstGeom prst="rect">
            <a:avLst/>
          </a:prstGeom>
        </p:spPr>
      </p:pic>
      <p:pic>
        <p:nvPicPr>
          <p:cNvPr id="4" name="Picture 3"/>
          <p:cNvPicPr>
            <a:picLocks noChangeAspect="1"/>
          </p:cNvPicPr>
          <p:nvPr/>
        </p:nvPicPr>
        <p:blipFill>
          <a:blip r:embed="rId5"/>
          <a:stretch>
            <a:fillRect/>
          </a:stretch>
        </p:blipFill>
        <p:spPr>
          <a:xfrm>
            <a:off x="5025455" y="5017262"/>
            <a:ext cx="3690243" cy="1364066"/>
          </a:xfrm>
          <a:prstGeom prst="rect">
            <a:avLst/>
          </a:prstGeom>
        </p:spPr>
      </p:pic>
    </p:spTree>
    <p:extLst>
      <p:ext uri="{BB962C8B-B14F-4D97-AF65-F5344CB8AC3E}">
        <p14:creationId xmlns:p14="http://schemas.microsoft.com/office/powerpoint/2010/main" val="413701620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4042078433"/>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5234" name="Object 2"/>
          <p:cNvGraphicFramePr>
            <a:graphicFrameLocks noChangeAspect="1"/>
          </p:cNvGraphicFramePr>
          <p:nvPr/>
        </p:nvGraphicFramePr>
        <p:xfrm>
          <a:off x="457200" y="381000"/>
          <a:ext cx="4076700" cy="6096000"/>
        </p:xfrm>
        <a:graphic>
          <a:graphicData uri="http://schemas.openxmlformats.org/presentationml/2006/ole">
            <mc:AlternateContent xmlns:mc="http://schemas.openxmlformats.org/markup-compatibility/2006">
              <mc:Choice xmlns:v="urn:schemas-microsoft-com:vml" Requires="v">
                <p:oleObj spid="_x0000_s2084" r:id="rId4" imgW="23568254" imgH="35250794" progId="Word.Document.12">
                  <p:embed/>
                </p:oleObj>
              </mc:Choice>
              <mc:Fallback>
                <p:oleObj r:id="rId4" imgW="23568254" imgH="35250794" progId="Word.Document.1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81000"/>
                        <a:ext cx="4076700" cy="6096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5235" name="Object 3"/>
          <p:cNvGraphicFramePr>
            <a:graphicFrameLocks noChangeAspect="1"/>
          </p:cNvGraphicFramePr>
          <p:nvPr/>
        </p:nvGraphicFramePr>
        <p:xfrm>
          <a:off x="4539763" y="381000"/>
          <a:ext cx="4278923" cy="6096000"/>
        </p:xfrm>
        <a:graphic>
          <a:graphicData uri="http://schemas.openxmlformats.org/presentationml/2006/ole">
            <mc:AlternateContent xmlns:mc="http://schemas.openxmlformats.org/markup-compatibility/2006">
              <mc:Choice xmlns:v="urn:schemas-microsoft-com:vml" Requires="v">
                <p:oleObj spid="_x0000_s2085" name="Document" r:id="rId6" imgW="23161905" imgH="33015873" progId="Word.Document.12">
                  <p:embed/>
                </p:oleObj>
              </mc:Choice>
              <mc:Fallback>
                <p:oleObj name="Document" r:id="rId6" imgW="23161905" imgH="33015873" progId="Word.Document.12">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39763" y="381000"/>
                        <a:ext cx="4278923" cy="6096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685072812"/>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457200" y="4174968"/>
            <a:ext cx="8229600" cy="1755931"/>
          </a:xfrm>
        </p:spPr>
        <p:txBody>
          <a:bodyPr/>
          <a:lstStyle/>
          <a:p>
            <a:pPr marL="0" indent="0">
              <a:buNone/>
            </a:pPr>
            <a:r>
              <a:rPr lang="en-US" b="1" dirty="0" smtClean="0"/>
              <a:t>Mathematical </a:t>
            </a:r>
            <a:r>
              <a:rPr lang="en-US" b="1" dirty="0" err="1" smtClean="0"/>
              <a:t>modelling</a:t>
            </a:r>
            <a:r>
              <a:rPr lang="en-US" b="1" dirty="0"/>
              <a:t> </a:t>
            </a:r>
            <a:r>
              <a:rPr lang="en-US" b="1" dirty="0" smtClean="0"/>
              <a:t>in classrooms</a:t>
            </a:r>
            <a:endParaRPr lang="en-US" b="1" dirty="0"/>
          </a:p>
          <a:p>
            <a:pPr marL="0" indent="0">
              <a:buNone/>
            </a:pPr>
            <a:r>
              <a:rPr lang="en-US" b="1" dirty="0" smtClean="0"/>
              <a:t>1964 - </a:t>
            </a:r>
            <a:endParaRPr lang="en-US" b="1" dirty="0"/>
          </a:p>
        </p:txBody>
      </p:sp>
      <p:pic>
        <p:nvPicPr>
          <p:cNvPr id="5" name="Feedback_Andy_s_Students_Hi_res-1.m4v">
            <a:hlinkClick r:id="" action="ppaction://media"/>
          </p:cNvPr>
          <p:cNvPicPr/>
          <p:nvPr>
            <a:videoFile r:link="rId2"/>
            <p:extLst>
              <p:ext uri="{DAA4B4D4-6D71-4841-9C94-3DE7FCFB9230}">
                <p14:media xmlns:p14="http://schemas.microsoft.com/office/powerpoint/2010/main" r:link="rId1"/>
              </p:ext>
            </p:extLst>
          </p:nvPr>
        </p:nvPicPr>
        <p:blipFill>
          <a:blip r:embed="rId4"/>
          <a:stretch>
            <a:fillRect/>
          </a:stretch>
        </p:blipFill>
        <p:spPr>
          <a:xfrm>
            <a:off x="2269464" y="1158776"/>
            <a:ext cx="4215638" cy="2781027"/>
          </a:xfrm>
          <a:prstGeom prst="rect">
            <a:avLst/>
          </a:prstGeom>
        </p:spPr>
      </p:pic>
    </p:spTree>
    <p:extLst>
      <p:ext uri="{BB962C8B-B14F-4D97-AF65-F5344CB8AC3E}">
        <p14:creationId xmlns:p14="http://schemas.microsoft.com/office/powerpoint/2010/main" val="243106153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31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p:cTn id="12"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Modelling</a:t>
            </a:r>
            <a:r>
              <a:rPr lang="en-US" dirty="0"/>
              <a:t> with Mathematics</a:t>
            </a:r>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rcRect l="1549" r="1549"/>
          <a:stretch>
            <a:fillRect/>
          </a:stretch>
        </p:blipFill>
        <p:spPr/>
      </p:pic>
    </p:spTree>
    <p:extLst>
      <p:ext uri="{BB962C8B-B14F-4D97-AF65-F5344CB8AC3E}">
        <p14:creationId xmlns:p14="http://schemas.microsoft.com/office/powerpoint/2010/main" val="104724640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1976 a new Shell Centre ‘</a:t>
            </a:r>
            <a:r>
              <a:rPr lang="en-US" dirty="0"/>
              <a:t>Brief’</a:t>
            </a:r>
          </a:p>
        </p:txBody>
      </p:sp>
      <p:sp>
        <p:nvSpPr>
          <p:cNvPr id="4" name="Content Placeholder 3"/>
          <p:cNvSpPr>
            <a:spLocks noGrp="1"/>
          </p:cNvSpPr>
          <p:nvPr>
            <p:ph idx="1"/>
          </p:nvPr>
        </p:nvSpPr>
        <p:spPr/>
        <p:txBody>
          <a:bodyPr>
            <a:normAutofit/>
          </a:bodyPr>
          <a:lstStyle/>
          <a:p>
            <a:pPr marL="0" indent="0">
              <a:buNone/>
            </a:pPr>
            <a:endParaRPr lang="en-US" dirty="0" smtClean="0"/>
          </a:p>
          <a:p>
            <a:pPr marL="0" indent="0" algn="ctr">
              <a:buNone/>
            </a:pPr>
            <a:r>
              <a:rPr lang="en-US" dirty="0" smtClean="0">
                <a:solidFill>
                  <a:srgbClr val="FF0000"/>
                </a:solidFill>
              </a:rPr>
              <a:t>To </a:t>
            </a:r>
            <a:r>
              <a:rPr lang="en-US" dirty="0">
                <a:solidFill>
                  <a:srgbClr val="FF0000"/>
                </a:solidFill>
              </a:rPr>
              <a:t>work to improve the </a:t>
            </a:r>
            <a:r>
              <a:rPr lang="en-US" dirty="0" smtClean="0">
                <a:solidFill>
                  <a:srgbClr val="FF0000"/>
                </a:solidFill>
              </a:rPr>
              <a:t/>
            </a:r>
            <a:br>
              <a:rPr lang="en-US" dirty="0" smtClean="0">
                <a:solidFill>
                  <a:srgbClr val="FF0000"/>
                </a:solidFill>
              </a:rPr>
            </a:br>
            <a:r>
              <a:rPr lang="en-US" dirty="0" smtClean="0">
                <a:solidFill>
                  <a:srgbClr val="FF0000"/>
                </a:solidFill>
              </a:rPr>
              <a:t>teaching </a:t>
            </a:r>
            <a:r>
              <a:rPr lang="en-US" dirty="0">
                <a:solidFill>
                  <a:srgbClr val="FF0000"/>
                </a:solidFill>
              </a:rPr>
              <a:t>and learning </a:t>
            </a:r>
            <a:r>
              <a:rPr lang="en-US" dirty="0" smtClean="0">
                <a:solidFill>
                  <a:srgbClr val="FF0000"/>
                </a:solidFill>
              </a:rPr>
              <a:t>of mathematics </a:t>
            </a:r>
            <a:br>
              <a:rPr lang="en-US" dirty="0" smtClean="0">
                <a:solidFill>
                  <a:srgbClr val="FF0000"/>
                </a:solidFill>
              </a:rPr>
            </a:br>
            <a:r>
              <a:rPr lang="en-US" dirty="0" smtClean="0">
                <a:solidFill>
                  <a:srgbClr val="FF0000"/>
                </a:solidFill>
              </a:rPr>
              <a:t>regionally</a:t>
            </a:r>
            <a:r>
              <a:rPr lang="en-US" dirty="0">
                <a:solidFill>
                  <a:srgbClr val="FF0000"/>
                </a:solidFill>
              </a:rPr>
              <a:t>, </a:t>
            </a:r>
            <a:r>
              <a:rPr lang="en-US" dirty="0" smtClean="0">
                <a:solidFill>
                  <a:srgbClr val="FF0000"/>
                </a:solidFill>
              </a:rPr>
              <a:t>nationally </a:t>
            </a:r>
            <a:r>
              <a:rPr lang="en-US" dirty="0">
                <a:solidFill>
                  <a:srgbClr val="FF0000"/>
                </a:solidFill>
              </a:rPr>
              <a:t>and </a:t>
            </a:r>
            <a:r>
              <a:rPr lang="en-US" dirty="0" smtClean="0">
                <a:solidFill>
                  <a:srgbClr val="FF0000"/>
                </a:solidFill>
              </a:rPr>
              <a:t>internationally</a:t>
            </a:r>
          </a:p>
          <a:p>
            <a:pPr marL="0" indent="0">
              <a:buNone/>
            </a:pPr>
            <a:endParaRPr lang="en-US" dirty="0" smtClean="0"/>
          </a:p>
          <a:p>
            <a:pPr marL="0" indent="0" algn="ctr">
              <a:buNone/>
            </a:pPr>
            <a:r>
              <a:rPr lang="en-US" sz="3600" dirty="0" smtClean="0"/>
              <a:t>Impact in mathematics classrooms </a:t>
            </a:r>
            <a:br>
              <a:rPr lang="en-US" sz="3600" dirty="0" smtClean="0"/>
            </a:br>
            <a:r>
              <a:rPr lang="en-US" sz="3600" dirty="0" smtClean="0"/>
              <a:t>became the key focus of </a:t>
            </a:r>
            <a:br>
              <a:rPr lang="en-US" sz="3600" dirty="0" smtClean="0"/>
            </a:br>
            <a:r>
              <a:rPr lang="en-US" sz="3600" dirty="0" smtClean="0"/>
              <a:t>Shell Centre R&amp;D</a:t>
            </a:r>
            <a:endParaRPr lang="en-US" sz="3600" dirty="0"/>
          </a:p>
          <a:p>
            <a:endParaRPr lang="en-US" dirty="0"/>
          </a:p>
        </p:txBody>
      </p:sp>
      <p:sp>
        <p:nvSpPr>
          <p:cNvPr id="44" name="Shape 44"/>
          <p:cNvSpPr>
            <a:spLocks noGrp="1"/>
          </p:cNvSpPr>
          <p:nvPr>
            <p:ph type="sldNum" sz="quarter" idx="4294967295"/>
          </p:nvPr>
        </p:nvSpPr>
        <p:spPr>
          <a:xfrm>
            <a:off x="8874125" y="6399213"/>
            <a:ext cx="269875" cy="279400"/>
          </a:xfrm>
          <a:prstGeom prst="rect">
            <a:avLst/>
          </a:prstGeom>
          <a:extLst>
            <a:ext uri="{C572A759-6A51-4108-AA02-DFA0A04FC94B}">
              <ma14:wrappingTextBoxFlag xmlns:ma14="http://schemas.microsoft.com/office/mac/drawingml/2011/main" val="1"/>
            </a:ext>
          </a:extLst>
        </p:spPr>
        <p:txBody>
          <a:bodyPr/>
          <a:lstStyle/>
          <a:p>
            <a:pPr lvl="0">
              <a:defRPr sz="1800">
                <a:solidFill>
                  <a:srgbClr val="000000"/>
                </a:solidFill>
                <a:uFillTx/>
              </a:defRPr>
            </a:pPr>
            <a:fld id="{86CB4B4D-7CA3-9044-876B-883B54F8677D}" type="slidenum">
              <a:rPr sz="1200">
                <a:solidFill>
                  <a:srgbClr val="9B9B9B"/>
                </a:solidFill>
                <a:uFill>
                  <a:solidFill>
                    <a:srgbClr val="9B9B9B"/>
                  </a:solidFill>
                </a:uFill>
              </a:rPr>
              <a:t>4</a:t>
            </a:fld>
            <a:endParaRPr sz="1200">
              <a:solidFill>
                <a:srgbClr val="9B9B9B"/>
              </a:solidFill>
              <a:uFill>
                <a:solidFill>
                  <a:srgbClr val="9B9B9B"/>
                </a:solidFill>
              </a:uFill>
            </a:endParaRPr>
          </a:p>
        </p:txBody>
      </p:sp>
    </p:spTree>
    <p:extLst>
      <p:ext uri="{BB962C8B-B14F-4D97-AF65-F5344CB8AC3E}">
        <p14:creationId xmlns:p14="http://schemas.microsoft.com/office/powerpoint/2010/main" val="29614329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6" name="Group 86"/>
          <p:cNvGrpSpPr/>
          <p:nvPr/>
        </p:nvGrpSpPr>
        <p:grpSpPr>
          <a:xfrm>
            <a:off x="748977" y="1968944"/>
            <a:ext cx="2278188" cy="1214438"/>
            <a:chOff x="0" y="0"/>
            <a:chExt cx="3240088" cy="1727200"/>
          </a:xfrm>
        </p:grpSpPr>
        <p:sp>
          <p:nvSpPr>
            <p:cNvPr id="84" name="Shape 84"/>
            <p:cNvSpPr/>
            <p:nvPr/>
          </p:nvSpPr>
          <p:spPr>
            <a:xfrm>
              <a:off x="0" y="0"/>
              <a:ext cx="3240088" cy="1727200"/>
            </a:xfrm>
            <a:prstGeom prst="roundRect">
              <a:avLst>
                <a:gd name="adj" fmla="val 16667"/>
              </a:avLst>
            </a:prstGeom>
            <a:solidFill>
              <a:srgbClr val="FFFFFF"/>
            </a:solidFill>
            <a:ln w="12700" cap="flat">
              <a:solidFill>
                <a:srgbClr val="000000"/>
              </a:solidFill>
              <a:prstDash val="solid"/>
              <a:round/>
            </a:ln>
            <a:effectLst/>
          </p:spPr>
          <p:txBody>
            <a:bodyPr wrap="square" lIns="0" tIns="0" rIns="0" bIns="0" numCol="1" anchor="ctr">
              <a:noAutofit/>
            </a:bodyPr>
            <a:lstStyle/>
            <a:p>
              <a:pPr marL="28573" marR="28573" defTabSz="642915">
                <a:defRPr sz="3000">
                  <a:uFill>
                    <a:solidFill/>
                  </a:uFill>
                  <a:latin typeface="Arial"/>
                  <a:ea typeface="Arial"/>
                  <a:cs typeface="Arial"/>
                  <a:sym typeface="Arial"/>
                </a:defRPr>
              </a:pPr>
              <a:endParaRPr/>
            </a:p>
          </p:txBody>
        </p:sp>
        <p:sp>
          <p:nvSpPr>
            <p:cNvPr id="85" name="Shape 85"/>
            <p:cNvSpPr/>
            <p:nvPr/>
          </p:nvSpPr>
          <p:spPr>
            <a:xfrm>
              <a:off x="83344" y="349271"/>
              <a:ext cx="3073401" cy="102865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marL="50897" marR="50897" algn="ctr" defTabSz="912812">
                <a:buClr>
                  <a:srgbClr val="000000"/>
                </a:buClr>
                <a:buFont typeface="Arial"/>
                <a:defRPr sz="3000" b="1">
                  <a:uFill>
                    <a:solidFill/>
                  </a:uFill>
                  <a:latin typeface="Arial"/>
                  <a:ea typeface="Arial"/>
                  <a:cs typeface="Arial"/>
                  <a:sym typeface="Arial"/>
                </a:defRPr>
              </a:lvl1pPr>
            </a:lstStyle>
            <a:p>
              <a:pPr lvl="0">
                <a:defRPr sz="1800" b="0">
                  <a:uFillTx/>
                </a:defRPr>
              </a:pPr>
              <a:r>
                <a:rPr sz="2100"/>
                <a:t>Problem in context</a:t>
              </a:r>
            </a:p>
          </p:txBody>
        </p:sp>
      </p:grpSp>
      <p:grpSp>
        <p:nvGrpSpPr>
          <p:cNvPr id="89" name="Group 89"/>
          <p:cNvGrpSpPr/>
          <p:nvPr/>
        </p:nvGrpSpPr>
        <p:grpSpPr>
          <a:xfrm>
            <a:off x="6014144" y="1968944"/>
            <a:ext cx="2278188" cy="1214438"/>
            <a:chOff x="0" y="0"/>
            <a:chExt cx="3240088" cy="1727200"/>
          </a:xfrm>
        </p:grpSpPr>
        <p:sp>
          <p:nvSpPr>
            <p:cNvPr id="87" name="Shape 87"/>
            <p:cNvSpPr/>
            <p:nvPr/>
          </p:nvSpPr>
          <p:spPr>
            <a:xfrm>
              <a:off x="0" y="0"/>
              <a:ext cx="3240088" cy="1727200"/>
            </a:xfrm>
            <a:prstGeom prst="roundRect">
              <a:avLst>
                <a:gd name="adj" fmla="val 16667"/>
              </a:avLst>
            </a:prstGeom>
            <a:solidFill>
              <a:srgbClr val="FFFFFF"/>
            </a:solidFill>
            <a:ln w="12700" cap="flat">
              <a:solidFill>
                <a:srgbClr val="000000"/>
              </a:solidFill>
              <a:prstDash val="solid"/>
              <a:round/>
            </a:ln>
            <a:effectLst/>
          </p:spPr>
          <p:txBody>
            <a:bodyPr wrap="square" lIns="0" tIns="0" rIns="0" bIns="0" numCol="1" anchor="ctr">
              <a:noAutofit/>
            </a:bodyPr>
            <a:lstStyle/>
            <a:p>
              <a:pPr marL="28573" marR="28573" defTabSz="642915">
                <a:defRPr sz="3000">
                  <a:uFill>
                    <a:solidFill/>
                  </a:uFill>
                  <a:latin typeface="Arial"/>
                  <a:ea typeface="Arial"/>
                  <a:cs typeface="Arial"/>
                  <a:sym typeface="Arial"/>
                </a:defRPr>
              </a:pPr>
              <a:endParaRPr/>
            </a:p>
          </p:txBody>
        </p:sp>
        <p:sp>
          <p:nvSpPr>
            <p:cNvPr id="88" name="Shape 88"/>
            <p:cNvSpPr/>
            <p:nvPr/>
          </p:nvSpPr>
          <p:spPr>
            <a:xfrm>
              <a:off x="83344" y="349271"/>
              <a:ext cx="3073401" cy="102865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marL="50897" marR="50897" algn="ctr" defTabSz="912812">
                <a:buClr>
                  <a:srgbClr val="000000"/>
                </a:buClr>
                <a:buFont typeface="Arial"/>
                <a:defRPr sz="3000" b="1">
                  <a:uFill>
                    <a:solidFill/>
                  </a:uFill>
                  <a:latin typeface="Arial"/>
                  <a:ea typeface="Arial"/>
                  <a:cs typeface="Arial"/>
                  <a:sym typeface="Arial"/>
                </a:defRPr>
              </a:lvl1pPr>
            </a:lstStyle>
            <a:p>
              <a:pPr lvl="0">
                <a:defRPr sz="1800" b="0">
                  <a:uFillTx/>
                </a:defRPr>
              </a:pPr>
              <a:r>
                <a:rPr sz="2100"/>
                <a:t>Mathematical problem</a:t>
              </a:r>
            </a:p>
          </p:txBody>
        </p:sp>
      </p:grpSp>
      <p:grpSp>
        <p:nvGrpSpPr>
          <p:cNvPr id="92" name="Group 92"/>
          <p:cNvGrpSpPr/>
          <p:nvPr/>
        </p:nvGrpSpPr>
        <p:grpSpPr>
          <a:xfrm>
            <a:off x="6115719" y="4955924"/>
            <a:ext cx="2278188" cy="1214438"/>
            <a:chOff x="0" y="0"/>
            <a:chExt cx="3240088" cy="1727200"/>
          </a:xfrm>
        </p:grpSpPr>
        <p:sp>
          <p:nvSpPr>
            <p:cNvPr id="90" name="Shape 90"/>
            <p:cNvSpPr/>
            <p:nvPr/>
          </p:nvSpPr>
          <p:spPr>
            <a:xfrm>
              <a:off x="0" y="0"/>
              <a:ext cx="3240088" cy="1727200"/>
            </a:xfrm>
            <a:prstGeom prst="roundRect">
              <a:avLst>
                <a:gd name="adj" fmla="val 16667"/>
              </a:avLst>
            </a:prstGeom>
            <a:solidFill>
              <a:srgbClr val="FFFFFF"/>
            </a:solidFill>
            <a:ln w="12700" cap="flat">
              <a:solidFill>
                <a:srgbClr val="000000"/>
              </a:solidFill>
              <a:prstDash val="solid"/>
              <a:round/>
            </a:ln>
            <a:effectLst/>
          </p:spPr>
          <p:txBody>
            <a:bodyPr wrap="square" lIns="0" tIns="0" rIns="0" bIns="0" numCol="1" anchor="ctr">
              <a:noAutofit/>
            </a:bodyPr>
            <a:lstStyle/>
            <a:p>
              <a:pPr marL="28573" marR="28573" defTabSz="642915">
                <a:defRPr sz="3000">
                  <a:uFill>
                    <a:solidFill/>
                  </a:uFill>
                  <a:latin typeface="Arial"/>
                  <a:ea typeface="Arial"/>
                  <a:cs typeface="Arial"/>
                  <a:sym typeface="Arial"/>
                </a:defRPr>
              </a:pPr>
              <a:endParaRPr/>
            </a:p>
          </p:txBody>
        </p:sp>
        <p:sp>
          <p:nvSpPr>
            <p:cNvPr id="91" name="Shape 91"/>
            <p:cNvSpPr/>
            <p:nvPr/>
          </p:nvSpPr>
          <p:spPr>
            <a:xfrm>
              <a:off x="83344" y="349271"/>
              <a:ext cx="3073401" cy="102865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marL="50897" marR="50897" algn="ctr" defTabSz="912812">
                <a:buClr>
                  <a:srgbClr val="000000"/>
                </a:buClr>
                <a:buFont typeface="Arial"/>
                <a:defRPr sz="3000" b="1">
                  <a:uFill>
                    <a:solidFill/>
                  </a:uFill>
                  <a:latin typeface="Arial"/>
                  <a:ea typeface="Arial"/>
                  <a:cs typeface="Arial"/>
                  <a:sym typeface="Arial"/>
                </a:defRPr>
              </a:lvl1pPr>
            </a:lstStyle>
            <a:p>
              <a:pPr lvl="0">
                <a:defRPr sz="1800" b="0">
                  <a:uFillTx/>
                </a:defRPr>
              </a:pPr>
              <a:r>
                <a:rPr sz="2100"/>
                <a:t>Mathematical results</a:t>
              </a:r>
            </a:p>
          </p:txBody>
        </p:sp>
      </p:grpSp>
      <p:grpSp>
        <p:nvGrpSpPr>
          <p:cNvPr id="95" name="Group 95"/>
          <p:cNvGrpSpPr/>
          <p:nvPr/>
        </p:nvGrpSpPr>
        <p:grpSpPr>
          <a:xfrm>
            <a:off x="748977" y="4955924"/>
            <a:ext cx="2278188" cy="1214438"/>
            <a:chOff x="0" y="0"/>
            <a:chExt cx="3240088" cy="1727200"/>
          </a:xfrm>
        </p:grpSpPr>
        <p:sp>
          <p:nvSpPr>
            <p:cNvPr id="93" name="Shape 93"/>
            <p:cNvSpPr/>
            <p:nvPr/>
          </p:nvSpPr>
          <p:spPr>
            <a:xfrm>
              <a:off x="0" y="0"/>
              <a:ext cx="3240088" cy="1727200"/>
            </a:xfrm>
            <a:prstGeom prst="roundRect">
              <a:avLst>
                <a:gd name="adj" fmla="val 16667"/>
              </a:avLst>
            </a:prstGeom>
            <a:solidFill>
              <a:srgbClr val="FFFFFF"/>
            </a:solidFill>
            <a:ln w="12700" cap="flat">
              <a:solidFill>
                <a:srgbClr val="000000"/>
              </a:solidFill>
              <a:prstDash val="solid"/>
              <a:round/>
            </a:ln>
            <a:effectLst/>
          </p:spPr>
          <p:txBody>
            <a:bodyPr wrap="square" lIns="0" tIns="0" rIns="0" bIns="0" numCol="1" anchor="ctr">
              <a:noAutofit/>
            </a:bodyPr>
            <a:lstStyle/>
            <a:p>
              <a:pPr marL="28573" marR="28573" defTabSz="642915">
                <a:defRPr sz="3000">
                  <a:uFill>
                    <a:solidFill/>
                  </a:uFill>
                  <a:latin typeface="Arial"/>
                  <a:ea typeface="Arial"/>
                  <a:cs typeface="Arial"/>
                  <a:sym typeface="Arial"/>
                </a:defRPr>
              </a:pPr>
              <a:endParaRPr/>
            </a:p>
          </p:txBody>
        </p:sp>
        <p:sp>
          <p:nvSpPr>
            <p:cNvPr id="94" name="Shape 94"/>
            <p:cNvSpPr/>
            <p:nvPr/>
          </p:nvSpPr>
          <p:spPr>
            <a:xfrm>
              <a:off x="83344" y="349271"/>
              <a:ext cx="3073401" cy="102865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marL="50897" marR="50897" algn="ctr" defTabSz="912812">
                <a:buClr>
                  <a:srgbClr val="000000"/>
                </a:buClr>
                <a:buFont typeface="Arial"/>
                <a:defRPr sz="3000" b="1">
                  <a:uFill>
                    <a:solidFill/>
                  </a:uFill>
                  <a:latin typeface="Arial"/>
                  <a:ea typeface="Arial"/>
                  <a:cs typeface="Arial"/>
                  <a:sym typeface="Arial"/>
                </a:defRPr>
              </a:lvl1pPr>
            </a:lstStyle>
            <a:p>
              <a:pPr lvl="0">
                <a:defRPr sz="1800" b="0">
                  <a:uFillTx/>
                </a:defRPr>
              </a:pPr>
              <a:r>
                <a:rPr sz="2100"/>
                <a:t>Results in context</a:t>
              </a:r>
            </a:p>
          </p:txBody>
        </p:sp>
      </p:grpSp>
      <p:grpSp>
        <p:nvGrpSpPr>
          <p:cNvPr id="98" name="Group 98"/>
          <p:cNvGrpSpPr/>
          <p:nvPr/>
        </p:nvGrpSpPr>
        <p:grpSpPr>
          <a:xfrm>
            <a:off x="3381003" y="1715563"/>
            <a:ext cx="2379762" cy="1721198"/>
            <a:chOff x="0" y="0"/>
            <a:chExt cx="3384550" cy="2447925"/>
          </a:xfrm>
        </p:grpSpPr>
        <p:sp>
          <p:nvSpPr>
            <p:cNvPr id="96" name="Shape 96"/>
            <p:cNvSpPr/>
            <p:nvPr/>
          </p:nvSpPr>
          <p:spPr>
            <a:xfrm>
              <a:off x="0" y="0"/>
              <a:ext cx="3384550" cy="2447925"/>
            </a:xfrm>
            <a:prstGeom prst="rightArrow">
              <a:avLst>
                <a:gd name="adj1" fmla="val 50000"/>
                <a:gd name="adj2" fmla="val 49998"/>
              </a:avLst>
            </a:prstGeom>
            <a:solidFill>
              <a:srgbClr val="011993"/>
            </a:solidFill>
            <a:ln w="3175" cap="flat">
              <a:solidFill>
                <a:srgbClr val="000000"/>
              </a:solidFill>
              <a:prstDash val="solid"/>
              <a:round/>
            </a:ln>
            <a:effectLst/>
          </p:spPr>
          <p:txBody>
            <a:bodyPr wrap="square" lIns="0" tIns="0" rIns="0" bIns="0" numCol="1" anchor="ctr">
              <a:noAutofit/>
            </a:bodyPr>
            <a:lstStyle/>
            <a:p>
              <a:pPr marL="28573" marR="28573" defTabSz="642915">
                <a:defRPr sz="3000">
                  <a:uFill>
                    <a:solidFill/>
                  </a:uFill>
                  <a:latin typeface="Arial"/>
                  <a:ea typeface="Arial"/>
                  <a:cs typeface="Arial"/>
                  <a:sym typeface="Arial"/>
                </a:defRPr>
              </a:pPr>
              <a:endParaRPr/>
            </a:p>
          </p:txBody>
        </p:sp>
        <p:sp>
          <p:nvSpPr>
            <p:cNvPr id="97" name="Shape 97"/>
            <p:cNvSpPr/>
            <p:nvPr/>
          </p:nvSpPr>
          <p:spPr>
            <a:xfrm>
              <a:off x="2033" y="957553"/>
              <a:ext cx="2768601" cy="5328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noAutofit/>
            </a:bodyPr>
            <a:lstStyle>
              <a:lvl1pPr marL="53274" marR="36754" algn="ctr" defTabSz="912812">
                <a:buClr>
                  <a:srgbClr val="000000"/>
                </a:buClr>
                <a:buFont typeface="Arial"/>
                <a:defRPr sz="3000" b="1">
                  <a:solidFill>
                    <a:srgbClr val="FFFFFF"/>
                  </a:solidFill>
                  <a:uFill>
                    <a:solidFill/>
                  </a:uFill>
                  <a:latin typeface="Arial"/>
                  <a:ea typeface="Arial"/>
                  <a:cs typeface="Arial"/>
                  <a:sym typeface="Arial"/>
                </a:defRPr>
              </a:lvl1pPr>
            </a:lstStyle>
            <a:p>
              <a:pPr lvl="0">
                <a:defRPr sz="1800" b="0">
                  <a:solidFill>
                    <a:srgbClr val="000000"/>
                  </a:solidFill>
                  <a:uFillTx/>
                </a:defRPr>
              </a:pPr>
              <a:r>
                <a:rPr sz="2100" dirty="0">
                  <a:solidFill>
                    <a:schemeClr val="bg1"/>
                  </a:solidFill>
                </a:rPr>
                <a:t>Formulate</a:t>
              </a:r>
            </a:p>
          </p:txBody>
        </p:sp>
      </p:grpSp>
      <p:grpSp>
        <p:nvGrpSpPr>
          <p:cNvPr id="101" name="Group 101"/>
          <p:cNvGrpSpPr/>
          <p:nvPr/>
        </p:nvGrpSpPr>
        <p:grpSpPr>
          <a:xfrm>
            <a:off x="5810993" y="3228348"/>
            <a:ext cx="2887639" cy="1732838"/>
            <a:chOff x="0" y="0"/>
            <a:chExt cx="4106862" cy="2464479"/>
          </a:xfrm>
        </p:grpSpPr>
        <p:sp>
          <p:nvSpPr>
            <p:cNvPr id="99" name="Shape 99"/>
            <p:cNvSpPr/>
            <p:nvPr/>
          </p:nvSpPr>
          <p:spPr>
            <a:xfrm>
              <a:off x="0" y="0"/>
              <a:ext cx="4106863" cy="2464480"/>
            </a:xfrm>
            <a:custGeom>
              <a:avLst/>
              <a:gdLst/>
              <a:ahLst/>
              <a:cxnLst>
                <a:cxn ang="0">
                  <a:pos x="wd2" y="hd2"/>
                </a:cxn>
                <a:cxn ang="5400000">
                  <a:pos x="wd2" y="hd2"/>
                </a:cxn>
                <a:cxn ang="10800000">
                  <a:pos x="wd2" y="hd2"/>
                </a:cxn>
                <a:cxn ang="16200000">
                  <a:pos x="wd2" y="hd2"/>
                </a:cxn>
              </a:cxnLst>
              <a:rect l="0" t="0" r="r" b="b"/>
              <a:pathLst>
                <a:path w="21600" h="21600" extrusionOk="0">
                  <a:moveTo>
                    <a:pt x="0" y="11156"/>
                  </a:moveTo>
                  <a:lnTo>
                    <a:pt x="5400" y="11156"/>
                  </a:lnTo>
                  <a:lnTo>
                    <a:pt x="5400" y="0"/>
                  </a:lnTo>
                  <a:lnTo>
                    <a:pt x="16200" y="0"/>
                  </a:lnTo>
                  <a:lnTo>
                    <a:pt x="16200" y="11156"/>
                  </a:lnTo>
                  <a:lnTo>
                    <a:pt x="21600" y="11156"/>
                  </a:lnTo>
                  <a:lnTo>
                    <a:pt x="10800" y="21600"/>
                  </a:lnTo>
                  <a:close/>
                </a:path>
              </a:pathLst>
            </a:custGeom>
            <a:solidFill>
              <a:srgbClr val="011993"/>
            </a:solidFill>
            <a:ln w="3175" cap="flat">
              <a:solidFill>
                <a:srgbClr val="000000"/>
              </a:solidFill>
              <a:prstDash val="solid"/>
              <a:round/>
            </a:ln>
            <a:effectLst/>
          </p:spPr>
          <p:txBody>
            <a:bodyPr wrap="square" lIns="0" tIns="0" rIns="0" bIns="0" numCol="1" anchor="ctr">
              <a:noAutofit/>
            </a:bodyPr>
            <a:lstStyle/>
            <a:p>
              <a:pPr marL="28573" marR="28573" defTabSz="642915">
                <a:defRPr sz="3000" b="1">
                  <a:solidFill>
                    <a:srgbClr val="FFFFFF"/>
                  </a:solidFill>
                  <a:uFill>
                    <a:solidFill/>
                  </a:uFill>
                  <a:latin typeface="Arial"/>
                  <a:ea typeface="Arial"/>
                  <a:cs typeface="Arial"/>
                  <a:sym typeface="Arial"/>
                </a:defRPr>
              </a:pPr>
              <a:endParaRPr/>
            </a:p>
          </p:txBody>
        </p:sp>
        <p:sp>
          <p:nvSpPr>
            <p:cNvPr id="100" name="Shape 100"/>
            <p:cNvSpPr/>
            <p:nvPr/>
          </p:nvSpPr>
          <p:spPr>
            <a:xfrm>
              <a:off x="1024904" y="630454"/>
              <a:ext cx="2057054" cy="60776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noAutofit/>
            </a:bodyPr>
            <a:lstStyle>
              <a:lvl1pPr marL="30429" marR="30429" algn="ctr" defTabSz="912812">
                <a:buClr>
                  <a:srgbClr val="000000"/>
                </a:buClr>
                <a:buFont typeface="Arial"/>
                <a:defRPr sz="3000" b="1">
                  <a:solidFill>
                    <a:srgbClr val="FFFFFF"/>
                  </a:solidFill>
                  <a:uFill>
                    <a:solidFill/>
                  </a:uFill>
                  <a:latin typeface="Arial"/>
                  <a:ea typeface="Arial"/>
                  <a:cs typeface="Arial"/>
                  <a:sym typeface="Arial"/>
                </a:defRPr>
              </a:lvl1pPr>
            </a:lstStyle>
            <a:p>
              <a:pPr lvl="0">
                <a:defRPr sz="1800" b="0">
                  <a:solidFill>
                    <a:srgbClr val="000000"/>
                  </a:solidFill>
                  <a:uFillTx/>
                </a:defRPr>
              </a:pPr>
              <a:r>
                <a:rPr sz="2100" b="0" dirty="0">
                  <a:solidFill>
                    <a:schemeClr val="bg1"/>
                  </a:solidFill>
                  <a:uFillTx/>
                </a:rPr>
                <a:t>Employ</a:t>
              </a:r>
            </a:p>
          </p:txBody>
        </p:sp>
      </p:grpSp>
      <p:grpSp>
        <p:nvGrpSpPr>
          <p:cNvPr id="104" name="Group 104"/>
          <p:cNvGrpSpPr/>
          <p:nvPr/>
        </p:nvGrpSpPr>
        <p:grpSpPr>
          <a:xfrm>
            <a:off x="3246243" y="4602686"/>
            <a:ext cx="2330384" cy="1721198"/>
            <a:chOff x="0" y="0"/>
            <a:chExt cx="3314322" cy="2447925"/>
          </a:xfrm>
        </p:grpSpPr>
        <p:sp>
          <p:nvSpPr>
            <p:cNvPr id="102" name="Shape 102"/>
            <p:cNvSpPr/>
            <p:nvPr/>
          </p:nvSpPr>
          <p:spPr>
            <a:xfrm flipH="1">
              <a:off x="0" y="0"/>
              <a:ext cx="3311525" cy="2447925"/>
            </a:xfrm>
            <a:prstGeom prst="rightArrow">
              <a:avLst>
                <a:gd name="adj1" fmla="val 50000"/>
                <a:gd name="adj2" fmla="val 50003"/>
              </a:avLst>
            </a:prstGeom>
            <a:solidFill>
              <a:srgbClr val="011993"/>
            </a:solidFill>
            <a:ln w="3175" cap="flat">
              <a:solidFill>
                <a:srgbClr val="000000"/>
              </a:solidFill>
              <a:prstDash val="solid"/>
              <a:round/>
            </a:ln>
            <a:effectLst/>
          </p:spPr>
          <p:txBody>
            <a:bodyPr wrap="square" lIns="0" tIns="0" rIns="0" bIns="0" numCol="1" anchor="ctr">
              <a:noAutofit/>
            </a:bodyPr>
            <a:lstStyle/>
            <a:p>
              <a:pPr marL="28573" marR="28573" defTabSz="642915">
                <a:defRPr sz="3000">
                  <a:solidFill>
                    <a:srgbClr val="FFFFFF"/>
                  </a:solidFill>
                  <a:uFill>
                    <a:solidFill/>
                  </a:uFill>
                  <a:latin typeface="Arial"/>
                  <a:ea typeface="Arial"/>
                  <a:cs typeface="Arial"/>
                  <a:sym typeface="Arial"/>
                </a:defRPr>
              </a:pPr>
              <a:endParaRPr/>
            </a:p>
          </p:txBody>
        </p:sp>
        <p:sp>
          <p:nvSpPr>
            <p:cNvPr id="103" name="Shape 103"/>
            <p:cNvSpPr/>
            <p:nvPr/>
          </p:nvSpPr>
          <p:spPr>
            <a:xfrm>
              <a:off x="609221" y="939441"/>
              <a:ext cx="2705101" cy="56904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marL="36385" marR="53274" algn="ctr" defTabSz="912812">
                <a:buClr>
                  <a:srgbClr val="000000"/>
                </a:buClr>
                <a:buFont typeface="Arial"/>
                <a:defRPr sz="3000" b="1">
                  <a:solidFill>
                    <a:srgbClr val="FFFFFF"/>
                  </a:solidFill>
                  <a:uFill>
                    <a:solidFill/>
                  </a:uFill>
                  <a:latin typeface="Arial"/>
                  <a:ea typeface="Arial"/>
                  <a:cs typeface="Arial"/>
                  <a:sym typeface="Arial"/>
                </a:defRPr>
              </a:lvl1pPr>
            </a:lstStyle>
            <a:p>
              <a:pPr lvl="0">
                <a:defRPr sz="1800" b="0">
                  <a:solidFill>
                    <a:srgbClr val="000000"/>
                  </a:solidFill>
                  <a:uFillTx/>
                </a:defRPr>
              </a:pPr>
              <a:r>
                <a:rPr sz="2100" b="0" dirty="0">
                  <a:solidFill>
                    <a:schemeClr val="bg1"/>
                  </a:solidFill>
                  <a:uFillTx/>
                </a:rPr>
                <a:t>Interpret</a:t>
              </a:r>
            </a:p>
          </p:txBody>
        </p:sp>
      </p:grpSp>
      <p:grpSp>
        <p:nvGrpSpPr>
          <p:cNvPr id="107" name="Group 107"/>
          <p:cNvGrpSpPr/>
          <p:nvPr/>
        </p:nvGrpSpPr>
        <p:grpSpPr>
          <a:xfrm>
            <a:off x="445368" y="3260090"/>
            <a:ext cx="2885406" cy="1619125"/>
            <a:chOff x="0" y="0"/>
            <a:chExt cx="4103687" cy="2302754"/>
          </a:xfrm>
        </p:grpSpPr>
        <p:sp>
          <p:nvSpPr>
            <p:cNvPr id="105" name="Shape 105"/>
            <p:cNvSpPr/>
            <p:nvPr/>
          </p:nvSpPr>
          <p:spPr>
            <a:xfrm>
              <a:off x="0" y="0"/>
              <a:ext cx="4103688" cy="2302755"/>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lnTo>
                    <a:pt x="5400" y="10800"/>
                  </a:lnTo>
                  <a:lnTo>
                    <a:pt x="5400" y="21600"/>
                  </a:lnTo>
                  <a:lnTo>
                    <a:pt x="16200" y="21600"/>
                  </a:lnTo>
                  <a:lnTo>
                    <a:pt x="16200" y="10800"/>
                  </a:lnTo>
                  <a:lnTo>
                    <a:pt x="21600" y="10800"/>
                  </a:lnTo>
                  <a:lnTo>
                    <a:pt x="10800" y="0"/>
                  </a:lnTo>
                  <a:close/>
                </a:path>
              </a:pathLst>
            </a:custGeom>
            <a:solidFill>
              <a:srgbClr val="011993"/>
            </a:solidFill>
            <a:ln w="3175" cap="flat">
              <a:solidFill>
                <a:srgbClr val="000000"/>
              </a:solidFill>
              <a:prstDash val="solid"/>
              <a:round/>
            </a:ln>
            <a:effectLst/>
          </p:spPr>
          <p:txBody>
            <a:bodyPr wrap="square" lIns="0" tIns="0" rIns="0" bIns="0" numCol="1" anchor="ctr">
              <a:noAutofit/>
            </a:bodyPr>
            <a:lstStyle/>
            <a:p>
              <a:pPr marL="28573" marR="28573" defTabSz="642915">
                <a:defRPr sz="3000" b="1">
                  <a:solidFill>
                    <a:srgbClr val="FFFFFF"/>
                  </a:solidFill>
                  <a:uFill>
                    <a:solidFill/>
                  </a:uFill>
                  <a:latin typeface="Arial"/>
                  <a:ea typeface="Arial"/>
                  <a:cs typeface="Arial"/>
                  <a:sym typeface="Arial"/>
                </a:defRPr>
              </a:pPr>
              <a:endParaRPr/>
            </a:p>
          </p:txBody>
        </p:sp>
        <p:sp>
          <p:nvSpPr>
            <p:cNvPr id="106" name="Shape 106"/>
            <p:cNvSpPr/>
            <p:nvPr/>
          </p:nvSpPr>
          <p:spPr>
            <a:xfrm>
              <a:off x="1153180" y="1146165"/>
              <a:ext cx="1965368" cy="5497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noAutofit/>
            </a:bodyPr>
            <a:lstStyle>
              <a:lvl1pPr marL="30429" marR="30429" defTabSz="912812">
                <a:buClr>
                  <a:srgbClr val="000000"/>
                </a:buClr>
                <a:buFont typeface="Arial"/>
                <a:defRPr sz="3000" b="1">
                  <a:solidFill>
                    <a:srgbClr val="FFFFFF"/>
                  </a:solidFill>
                  <a:uFill>
                    <a:solidFill/>
                  </a:uFill>
                  <a:latin typeface="Arial"/>
                  <a:ea typeface="Arial"/>
                  <a:cs typeface="Arial"/>
                  <a:sym typeface="Arial"/>
                </a:defRPr>
              </a:lvl1pPr>
            </a:lstStyle>
            <a:p>
              <a:pPr lvl="0">
                <a:defRPr sz="1800" b="0">
                  <a:solidFill>
                    <a:srgbClr val="000000"/>
                  </a:solidFill>
                  <a:uFillTx/>
                </a:defRPr>
              </a:pPr>
              <a:r>
                <a:rPr sz="2100" b="0" dirty="0">
                  <a:solidFill>
                    <a:schemeClr val="bg1"/>
                  </a:solidFill>
                  <a:uFillTx/>
                </a:rPr>
                <a:t>Evaluate</a:t>
              </a:r>
            </a:p>
          </p:txBody>
        </p:sp>
      </p:grpSp>
      <p:sp>
        <p:nvSpPr>
          <p:cNvPr id="109" name="Shape 109"/>
          <p:cNvSpPr/>
          <p:nvPr/>
        </p:nvSpPr>
        <p:spPr>
          <a:xfrm>
            <a:off x="520837" y="932285"/>
            <a:ext cx="8101209" cy="646331"/>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ctr">
              <a:defRPr sz="3000"/>
            </a:lvl1pPr>
          </a:lstStyle>
          <a:p>
            <a:pPr lvl="0">
              <a:defRPr sz="1800"/>
            </a:pPr>
            <a:r>
              <a:rPr sz="2100" dirty="0"/>
              <a:t>“The modelling cycle is a central aspect of the PISA conception of students as active problem solvers”</a:t>
            </a:r>
          </a:p>
        </p:txBody>
      </p:sp>
      <p:sp>
        <p:nvSpPr>
          <p:cNvPr id="3" name="Title 2"/>
          <p:cNvSpPr>
            <a:spLocks noGrp="1"/>
          </p:cNvSpPr>
          <p:nvPr>
            <p:ph type="title"/>
          </p:nvPr>
        </p:nvSpPr>
        <p:spPr/>
        <p:txBody>
          <a:bodyPr/>
          <a:lstStyle/>
          <a:p>
            <a:r>
              <a:rPr lang="en-US" dirty="0"/>
              <a:t>Mathematical literacy (PISA, 2015)</a:t>
            </a:r>
          </a:p>
        </p:txBody>
      </p:sp>
    </p:spTree>
    <p:extLst>
      <p:ext uri="{BB962C8B-B14F-4D97-AF65-F5344CB8AC3E}">
        <p14:creationId xmlns:p14="http://schemas.microsoft.com/office/powerpoint/2010/main" val="3317831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LFGlow.ti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95849" y="1242845"/>
            <a:ext cx="1318771" cy="1815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t>The </a:t>
            </a:r>
            <a:r>
              <a:rPr lang="en-US" dirty="0" err="1" smtClean="0"/>
              <a:t>Modelling</a:t>
            </a:r>
            <a:r>
              <a:rPr lang="en-US" dirty="0" smtClean="0"/>
              <a:t> Projects</a:t>
            </a:r>
            <a:endParaRPr lang="en-US" dirty="0"/>
          </a:p>
        </p:txBody>
      </p:sp>
      <p:pic>
        <p:nvPicPr>
          <p:cNvPr id="6" name="Picture 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087682" y="1791745"/>
            <a:ext cx="984331" cy="143372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087682" y="2326307"/>
            <a:ext cx="949407" cy="135185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229282" y="2464808"/>
            <a:ext cx="936333" cy="134612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1" name="Table 10"/>
          <p:cNvGraphicFramePr>
            <a:graphicFrameLocks noGrp="1"/>
          </p:cNvGraphicFramePr>
          <p:nvPr>
            <p:extLst>
              <p:ext uri="{D42A27DB-BD31-4B8C-83A1-F6EECF244321}">
                <p14:modId xmlns:p14="http://schemas.microsoft.com/office/powerpoint/2010/main" val="1915123702"/>
              </p:ext>
            </p:extLst>
          </p:nvPr>
        </p:nvGraphicFramePr>
        <p:xfrm>
          <a:off x="235058" y="1004165"/>
          <a:ext cx="6768085" cy="5515290"/>
        </p:xfrm>
        <a:graphic>
          <a:graphicData uri="http://schemas.openxmlformats.org/drawingml/2006/table">
            <a:tbl>
              <a:tblPr firstRow="1" bandRow="1">
                <a:tableStyleId>{5940675A-B579-460E-94D1-54222C63F5DA}</a:tableStyleId>
              </a:tblPr>
              <a:tblGrid>
                <a:gridCol w="1265451"/>
                <a:gridCol w="5502634"/>
              </a:tblGrid>
              <a:tr h="460786">
                <a:tc>
                  <a:txBody>
                    <a:bodyPr/>
                    <a:lstStyle/>
                    <a:p>
                      <a:pPr algn="l"/>
                      <a:r>
                        <a:rPr lang="en-US" sz="1600" b="1" dirty="0" smtClean="0">
                          <a:solidFill>
                            <a:srgbClr val="333399"/>
                          </a:solidFill>
                        </a:rPr>
                        <a:t>1981</a:t>
                      </a:r>
                      <a:endParaRPr lang="en-US" sz="1600" b="1" dirty="0">
                        <a:solidFill>
                          <a:srgbClr val="333399"/>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584200" eaLnBrk="1" fontAlgn="auto" latinLnBrk="0" hangingPunct="1">
                        <a:lnSpc>
                          <a:spcPct val="100000"/>
                        </a:lnSpc>
                        <a:spcBef>
                          <a:spcPts val="0"/>
                        </a:spcBef>
                        <a:spcAft>
                          <a:spcPts val="0"/>
                        </a:spcAft>
                        <a:buClrTx/>
                        <a:buSzTx/>
                        <a:buFontTx/>
                        <a:buNone/>
                        <a:tabLst/>
                        <a:defRPr/>
                      </a:pPr>
                      <a:r>
                        <a:rPr lang="en-US" sz="1600" b="1" dirty="0" smtClean="0">
                          <a:solidFill>
                            <a:schemeClr val="tx1"/>
                          </a:solidFill>
                        </a:rPr>
                        <a:t>The </a:t>
                      </a:r>
                      <a:r>
                        <a:rPr lang="en-US" sz="1600" b="1" dirty="0" smtClean="0">
                          <a:solidFill>
                            <a:schemeClr val="tx1"/>
                          </a:solidFill>
                          <a:uFill>
                            <a:solidFill>
                              <a:srgbClr val="9B9B9B"/>
                            </a:solidFill>
                          </a:uFill>
                          <a:latin typeface="+mn-lt"/>
                          <a:ea typeface="+mn-ea"/>
                          <a:cs typeface="+mn-cs"/>
                          <a:sym typeface="Calibri"/>
                        </a:rPr>
                        <a:t>Real</a:t>
                      </a:r>
                      <a:r>
                        <a:rPr lang="en-US" sz="1600" b="1" dirty="0" smtClean="0">
                          <a:solidFill>
                            <a:schemeClr val="tx1"/>
                          </a:solidFill>
                        </a:rPr>
                        <a:t> World and Mathematics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540940">
                <a:tc>
                  <a:txBody>
                    <a:bodyPr/>
                    <a:lstStyle/>
                    <a:p>
                      <a:pPr algn="l"/>
                      <a:r>
                        <a:rPr lang="en-US" sz="1600" b="1" dirty="0" smtClean="0">
                          <a:solidFill>
                            <a:srgbClr val="333399"/>
                          </a:solidFill>
                        </a:rPr>
                        <a:t>1981 - 1986</a:t>
                      </a:r>
                      <a:endParaRPr lang="en-US" sz="1600" b="1" dirty="0">
                        <a:solidFill>
                          <a:srgbClr val="333399"/>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584200" eaLnBrk="1" fontAlgn="auto" latinLnBrk="0" hangingPunct="1">
                        <a:lnSpc>
                          <a:spcPct val="100000"/>
                        </a:lnSpc>
                        <a:spcBef>
                          <a:spcPts val="0"/>
                        </a:spcBef>
                        <a:spcAft>
                          <a:spcPts val="0"/>
                        </a:spcAft>
                        <a:buClrTx/>
                        <a:buSzTx/>
                        <a:buFontTx/>
                        <a:buNone/>
                        <a:tabLst/>
                        <a:defRPr/>
                      </a:pPr>
                      <a:r>
                        <a:rPr lang="en-US" sz="1600" b="1" dirty="0" smtClean="0">
                          <a:solidFill>
                            <a:schemeClr val="tx1"/>
                          </a:solidFill>
                          <a:uFill>
                            <a:solidFill>
                              <a:srgbClr val="9B9B9B"/>
                            </a:solidFill>
                          </a:uFill>
                          <a:latin typeface="+mn-lt"/>
                          <a:ea typeface="+mn-ea"/>
                          <a:cs typeface="+mn-cs"/>
                          <a:sym typeface="Calibri"/>
                        </a:rPr>
                        <a:t>Testing Strategic Skills</a:t>
                      </a:r>
                    </a:p>
                    <a:p>
                      <a:pPr marL="0" marR="0" indent="0" algn="l" defTabSz="584200" eaLnBrk="1" fontAlgn="auto" latinLnBrk="0" hangingPunct="1">
                        <a:lnSpc>
                          <a:spcPct val="100000"/>
                        </a:lnSpc>
                        <a:spcBef>
                          <a:spcPts val="0"/>
                        </a:spcBef>
                        <a:spcAft>
                          <a:spcPts val="0"/>
                        </a:spcAft>
                        <a:buClrTx/>
                        <a:buSzTx/>
                        <a:buFontTx/>
                        <a:buNone/>
                        <a:tabLst/>
                        <a:defRPr/>
                      </a:pPr>
                      <a:r>
                        <a:rPr lang="en-US" sz="1100" u="none" baseline="0" dirty="0" smtClean="0">
                          <a:solidFill>
                            <a:schemeClr val="tx1"/>
                          </a:solidFill>
                          <a:uFill>
                            <a:solidFill>
                              <a:srgbClr val="9B9B9B"/>
                            </a:solidFill>
                          </a:uFill>
                          <a:latin typeface="+mn-lt"/>
                          <a:ea typeface="+mn-ea"/>
                          <a:cs typeface="+mn-cs"/>
                          <a:sym typeface="Calibri"/>
                        </a:rPr>
                        <a:t>Task exemplars, Boxes, WYTIWYG, Alignment, Gradual change</a:t>
                      </a:r>
                      <a:endParaRPr lang="en-US" sz="1600" dirty="0" smtClean="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715436">
                <a:tc>
                  <a:txBody>
                    <a:bodyPr/>
                    <a:lstStyle/>
                    <a:p>
                      <a:pPr algn="l"/>
                      <a:r>
                        <a:rPr lang="en-US" sz="1600" b="1" dirty="0" smtClean="0">
                          <a:solidFill>
                            <a:srgbClr val="333399"/>
                          </a:solidFill>
                        </a:rPr>
                        <a:t>1987 -</a:t>
                      </a:r>
                      <a:r>
                        <a:rPr lang="en-US" sz="1600" b="1" baseline="0" dirty="0" smtClean="0">
                          <a:solidFill>
                            <a:srgbClr val="333399"/>
                          </a:solidFill>
                        </a:rPr>
                        <a:t> </a:t>
                      </a:r>
                      <a:r>
                        <a:rPr lang="en-US" sz="1600" b="1" dirty="0" smtClean="0">
                          <a:solidFill>
                            <a:srgbClr val="333399"/>
                          </a:solidFill>
                        </a:rPr>
                        <a:t>1989 	</a:t>
                      </a:r>
                      <a:endParaRPr lang="en-US" sz="1600" b="1" dirty="0">
                        <a:solidFill>
                          <a:srgbClr val="333399"/>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584200" eaLnBrk="1" fontAlgn="auto" latinLnBrk="0" hangingPunct="1">
                        <a:lnSpc>
                          <a:spcPct val="100000"/>
                        </a:lnSpc>
                        <a:spcBef>
                          <a:spcPts val="0"/>
                        </a:spcBef>
                        <a:spcAft>
                          <a:spcPts val="0"/>
                        </a:spcAft>
                        <a:buClrTx/>
                        <a:buSzTx/>
                        <a:buFontTx/>
                        <a:buNone/>
                        <a:tabLst/>
                        <a:defRPr/>
                      </a:pPr>
                      <a:r>
                        <a:rPr lang="en-US" sz="1600" b="1" dirty="0" smtClean="0">
                          <a:solidFill>
                            <a:schemeClr val="tx1"/>
                          </a:solidFill>
                          <a:uFill>
                            <a:solidFill>
                              <a:srgbClr val="9B9B9B"/>
                            </a:solidFill>
                          </a:uFill>
                          <a:latin typeface="+mn-lt"/>
                          <a:ea typeface="+mn-ea"/>
                          <a:cs typeface="+mn-cs"/>
                          <a:sym typeface="Calibri"/>
                        </a:rPr>
                        <a:t>Numeracy through Problem Solving</a:t>
                      </a:r>
                    </a:p>
                    <a:p>
                      <a:pPr marL="0" marR="0" indent="0" algn="l" defTabSz="584200" eaLnBrk="1" fontAlgn="auto" latinLnBrk="0" hangingPunct="1">
                        <a:lnSpc>
                          <a:spcPct val="100000"/>
                        </a:lnSpc>
                        <a:spcBef>
                          <a:spcPts val="0"/>
                        </a:spcBef>
                        <a:spcAft>
                          <a:spcPts val="0"/>
                        </a:spcAft>
                        <a:buClrTx/>
                        <a:buSzTx/>
                        <a:buFontTx/>
                        <a:buNone/>
                        <a:tabLst/>
                        <a:defRPr/>
                      </a:pPr>
                      <a:r>
                        <a:rPr lang="en-US" sz="1100" u="none" baseline="0" dirty="0" err="1" smtClean="0">
                          <a:solidFill>
                            <a:schemeClr val="tx1"/>
                          </a:solidFill>
                          <a:uFill>
                            <a:solidFill>
                              <a:srgbClr val="9B9B9B"/>
                            </a:solidFill>
                          </a:uFill>
                          <a:latin typeface="+mn-lt"/>
                          <a:ea typeface="+mn-ea"/>
                          <a:cs typeface="+mn-cs"/>
                          <a:sym typeface="Calibri"/>
                        </a:rPr>
                        <a:t>Modelling</a:t>
                      </a:r>
                      <a:r>
                        <a:rPr lang="en-US" sz="1100" u="none" baseline="0" dirty="0" smtClean="0">
                          <a:solidFill>
                            <a:schemeClr val="tx1"/>
                          </a:solidFill>
                          <a:uFill>
                            <a:solidFill>
                              <a:srgbClr val="9B9B9B"/>
                            </a:solidFill>
                          </a:uFill>
                          <a:latin typeface="+mn-lt"/>
                          <a:ea typeface="+mn-ea"/>
                          <a:cs typeface="+mn-cs"/>
                          <a:sym typeface="Calibri"/>
                        </a:rPr>
                        <a:t> in </a:t>
                      </a:r>
                      <a:r>
                        <a:rPr lang="en-US" sz="1100" u="none" baseline="0" dirty="0" err="1" smtClean="0">
                          <a:solidFill>
                            <a:schemeClr val="tx1"/>
                          </a:solidFill>
                          <a:uFill>
                            <a:solidFill>
                              <a:srgbClr val="9B9B9B"/>
                            </a:solidFill>
                          </a:uFill>
                          <a:latin typeface="+mn-lt"/>
                          <a:ea typeface="+mn-ea"/>
                          <a:cs typeface="+mn-cs"/>
                          <a:sym typeface="Calibri"/>
                        </a:rPr>
                        <a:t>maths</a:t>
                      </a:r>
                      <a:r>
                        <a:rPr lang="en-US" sz="1100" u="none" baseline="0" dirty="0" smtClean="0">
                          <a:solidFill>
                            <a:schemeClr val="tx1"/>
                          </a:solidFill>
                          <a:uFill>
                            <a:solidFill>
                              <a:srgbClr val="9B9B9B"/>
                            </a:solidFill>
                          </a:uFill>
                          <a:latin typeface="+mn-lt"/>
                          <a:ea typeface="+mn-ea"/>
                          <a:cs typeface="+mn-cs"/>
                          <a:sym typeface="Calibri"/>
                        </a:rPr>
                        <a:t>, materials-directed project work, group investigations, exams on projects, controlled transfer distance</a:t>
                      </a:r>
                      <a:endParaRPr lang="en-US" sz="1600" dirty="0" smtClean="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523491">
                <a:tc>
                  <a:txBody>
                    <a:bodyPr/>
                    <a:lstStyle/>
                    <a:p>
                      <a:pPr algn="l"/>
                      <a:r>
                        <a:rPr lang="en-US" sz="1600" b="1" dirty="0" smtClean="0">
                          <a:solidFill>
                            <a:srgbClr val="333399"/>
                          </a:solidFill>
                        </a:rPr>
                        <a:t>1985 -</a:t>
                      </a:r>
                      <a:r>
                        <a:rPr lang="en-US" sz="1600" b="1" baseline="0" dirty="0" smtClean="0">
                          <a:solidFill>
                            <a:srgbClr val="333399"/>
                          </a:solidFill>
                        </a:rPr>
                        <a:t> </a:t>
                      </a:r>
                      <a:r>
                        <a:rPr lang="en-US" sz="1600" b="1" dirty="0" smtClean="0">
                          <a:solidFill>
                            <a:srgbClr val="333399"/>
                          </a:solidFill>
                        </a:rPr>
                        <a:t>1988 </a:t>
                      </a:r>
                      <a:endParaRPr lang="en-US" sz="1600" b="1" dirty="0">
                        <a:solidFill>
                          <a:srgbClr val="333399"/>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584200" eaLnBrk="1" fontAlgn="auto" latinLnBrk="0" hangingPunct="1">
                        <a:lnSpc>
                          <a:spcPct val="100000"/>
                        </a:lnSpc>
                        <a:spcBef>
                          <a:spcPts val="0"/>
                        </a:spcBef>
                        <a:spcAft>
                          <a:spcPts val="0"/>
                        </a:spcAft>
                        <a:buClrTx/>
                        <a:buSzTx/>
                        <a:buFontTx/>
                        <a:buNone/>
                        <a:tabLst/>
                        <a:defRPr/>
                      </a:pPr>
                      <a:r>
                        <a:rPr lang="en-US" sz="1600" b="1" dirty="0" smtClean="0">
                          <a:solidFill>
                            <a:schemeClr val="tx1"/>
                          </a:solidFill>
                          <a:uFill>
                            <a:solidFill>
                              <a:srgbClr val="9B9B9B"/>
                            </a:solidFill>
                          </a:uFill>
                          <a:latin typeface="+mn-lt"/>
                          <a:ea typeface="+mn-ea"/>
                          <a:cs typeface="+mn-cs"/>
                          <a:sym typeface="Calibri"/>
                        </a:rPr>
                        <a:t>Extended tasks for GCSE </a:t>
                      </a:r>
                      <a:r>
                        <a:rPr lang="en-US" sz="1600" b="1" dirty="0" err="1" smtClean="0">
                          <a:solidFill>
                            <a:schemeClr val="tx1"/>
                          </a:solidFill>
                          <a:uFill>
                            <a:solidFill>
                              <a:srgbClr val="9B9B9B"/>
                            </a:solidFill>
                          </a:uFill>
                          <a:latin typeface="+mn-lt"/>
                          <a:ea typeface="+mn-ea"/>
                          <a:cs typeface="+mn-cs"/>
                          <a:sym typeface="Calibri"/>
                        </a:rPr>
                        <a:t>Maths</a:t>
                      </a:r>
                      <a:endParaRPr lang="en-US" sz="1600" b="1" dirty="0" smtClean="0">
                        <a:solidFill>
                          <a:schemeClr val="tx1"/>
                        </a:solidFill>
                        <a:uFill>
                          <a:solidFill>
                            <a:srgbClr val="9B9B9B"/>
                          </a:solidFill>
                        </a:uFill>
                        <a:latin typeface="+mn-lt"/>
                        <a:ea typeface="+mn-ea"/>
                        <a:cs typeface="+mn-cs"/>
                        <a:sym typeface="Calibri"/>
                      </a:endParaRPr>
                    </a:p>
                    <a:p>
                      <a:pPr marL="0" marR="0" indent="0" algn="l" defTabSz="584200" eaLnBrk="1" fontAlgn="auto" latinLnBrk="0" hangingPunct="1">
                        <a:lnSpc>
                          <a:spcPct val="100000"/>
                        </a:lnSpc>
                        <a:spcBef>
                          <a:spcPts val="0"/>
                        </a:spcBef>
                        <a:spcAft>
                          <a:spcPts val="0"/>
                        </a:spcAft>
                        <a:buClrTx/>
                        <a:buSzTx/>
                        <a:buFontTx/>
                        <a:buNone/>
                        <a:tabLst/>
                        <a:defRPr/>
                      </a:pPr>
                      <a:r>
                        <a:rPr lang="en-US" sz="1100" u="none" baseline="0" dirty="0" smtClean="0">
                          <a:solidFill>
                            <a:schemeClr val="tx1"/>
                          </a:solidFill>
                          <a:uFill>
                            <a:solidFill>
                              <a:srgbClr val="9B9B9B"/>
                            </a:solidFill>
                          </a:uFill>
                          <a:latin typeface="+mn-lt"/>
                          <a:ea typeface="+mn-ea"/>
                          <a:cs typeface="+mn-cs"/>
                          <a:sym typeface="Calibri"/>
                        </a:rPr>
                        <a:t>Materials supporting ‘coursework’/portfolios</a:t>
                      </a:r>
                      <a:endParaRPr lang="en-US" sz="1600" dirty="0" smtClean="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660046">
                <a:tc>
                  <a:txBody>
                    <a:bodyPr/>
                    <a:lstStyle/>
                    <a:p>
                      <a:pPr algn="l"/>
                      <a:r>
                        <a:rPr lang="en-US" sz="1600" b="1" dirty="0" smtClean="0">
                          <a:solidFill>
                            <a:srgbClr val="333399"/>
                          </a:solidFill>
                        </a:rPr>
                        <a:t>1999 -</a:t>
                      </a:r>
                      <a:r>
                        <a:rPr lang="en-US" sz="1600" b="1" baseline="0" dirty="0" smtClean="0">
                          <a:solidFill>
                            <a:srgbClr val="333399"/>
                          </a:solidFill>
                        </a:rPr>
                        <a:t> </a:t>
                      </a:r>
                      <a:r>
                        <a:rPr lang="en-US" sz="1600" b="1" dirty="0" smtClean="0">
                          <a:solidFill>
                            <a:srgbClr val="333399"/>
                          </a:solidFill>
                        </a:rPr>
                        <a:t>2005 </a:t>
                      </a:r>
                      <a:endParaRPr lang="en-US" sz="1600" b="1" dirty="0">
                        <a:solidFill>
                          <a:srgbClr val="333399"/>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indent="0" algn="l" defTabSz="584200" eaLnBrk="1" fontAlgn="auto" latinLnBrk="0" hangingPunct="1">
                        <a:lnSpc>
                          <a:spcPct val="100000"/>
                        </a:lnSpc>
                        <a:spcBef>
                          <a:spcPts val="0"/>
                        </a:spcBef>
                        <a:spcAft>
                          <a:spcPts val="0"/>
                        </a:spcAft>
                        <a:buClrTx/>
                        <a:buSzTx/>
                        <a:buFontTx/>
                        <a:buNone/>
                        <a:tabLst/>
                        <a:defRPr/>
                      </a:pPr>
                      <a:r>
                        <a:rPr lang="en-US" sz="1600" b="1" dirty="0" smtClean="0">
                          <a:solidFill>
                            <a:schemeClr val="tx1"/>
                          </a:solidFill>
                          <a:uFill>
                            <a:solidFill>
                              <a:srgbClr val="9B9B9B"/>
                            </a:solidFill>
                          </a:uFill>
                          <a:latin typeface="+mn-lt"/>
                          <a:ea typeface="+mn-ea"/>
                          <a:cs typeface="+mn-cs"/>
                          <a:sym typeface="Calibri"/>
                        </a:rPr>
                        <a:t>World Class Arena</a:t>
                      </a:r>
                    </a:p>
                    <a:p>
                      <a:pPr marL="0" marR="0" indent="0" algn="l" defTabSz="584200" eaLnBrk="1" fontAlgn="auto" latinLnBrk="0" hangingPunct="1">
                        <a:lnSpc>
                          <a:spcPct val="100000"/>
                        </a:lnSpc>
                        <a:spcBef>
                          <a:spcPts val="0"/>
                        </a:spcBef>
                        <a:spcAft>
                          <a:spcPts val="0"/>
                        </a:spcAft>
                        <a:buClrTx/>
                        <a:buSzTx/>
                        <a:buFontTx/>
                        <a:buNone/>
                        <a:tabLst/>
                        <a:defRPr/>
                      </a:pPr>
                      <a:r>
                        <a:rPr lang="en-US" sz="1100" u="none" baseline="0" dirty="0" smtClean="0">
                          <a:solidFill>
                            <a:schemeClr val="tx1"/>
                          </a:solidFill>
                          <a:uFill>
                            <a:solidFill>
                              <a:srgbClr val="9B9B9B"/>
                            </a:solidFill>
                          </a:uFill>
                          <a:latin typeface="+mn-lt"/>
                          <a:ea typeface="+mn-ea"/>
                          <a:cs typeface="+mn-cs"/>
                          <a:sym typeface="Calibri"/>
                        </a:rPr>
                        <a:t>Test of PS across STEM, Expert  tasks ~ high strategic/low technical demand, computer-based tasks, </a:t>
                      </a:r>
                      <a:r>
                        <a:rPr lang="en-US" sz="1100" u="none" baseline="0" dirty="0" err="1" smtClean="0">
                          <a:solidFill>
                            <a:schemeClr val="tx1"/>
                          </a:solidFill>
                          <a:uFill>
                            <a:solidFill>
                              <a:srgbClr val="9B9B9B"/>
                            </a:solidFill>
                          </a:uFill>
                          <a:latin typeface="+mn-lt"/>
                          <a:ea typeface="+mn-ea"/>
                          <a:cs typeface="+mn-cs"/>
                          <a:sym typeface="Calibri"/>
                        </a:rPr>
                        <a:t>microworlds</a:t>
                      </a:r>
                      <a:endParaRPr lang="en-US" sz="1100" u="none" baseline="0" dirty="0" smtClean="0">
                        <a:solidFill>
                          <a:schemeClr val="tx1"/>
                        </a:solidFill>
                        <a:uFill>
                          <a:solidFill>
                            <a:srgbClr val="9B9B9B"/>
                          </a:solidFill>
                        </a:uFill>
                        <a:latin typeface="+mn-lt"/>
                        <a:ea typeface="+mn-ea"/>
                        <a:cs typeface="+mn-cs"/>
                        <a:sym typeface="Calibri"/>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r>
              <a:tr h="564206">
                <a:tc>
                  <a:txBody>
                    <a:bodyPr/>
                    <a:lstStyle/>
                    <a:p>
                      <a:pPr algn="l"/>
                      <a:r>
                        <a:rPr lang="en-US" sz="1600" b="1" dirty="0" smtClean="0">
                          <a:solidFill>
                            <a:srgbClr val="333399"/>
                          </a:solidFill>
                        </a:rPr>
                        <a:t>2007 - 2014 </a:t>
                      </a:r>
                      <a:endParaRPr lang="en-US" sz="1600" b="1" dirty="0">
                        <a:solidFill>
                          <a:srgbClr val="333399"/>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584200" eaLnBrk="1" fontAlgn="auto" latinLnBrk="0" hangingPunct="1">
                        <a:lnSpc>
                          <a:spcPct val="100000"/>
                        </a:lnSpc>
                        <a:spcBef>
                          <a:spcPts val="0"/>
                        </a:spcBef>
                        <a:spcAft>
                          <a:spcPts val="0"/>
                        </a:spcAft>
                        <a:buClrTx/>
                        <a:buSzTx/>
                        <a:buFontTx/>
                        <a:buNone/>
                        <a:tabLst/>
                        <a:defRPr/>
                      </a:pPr>
                      <a:r>
                        <a:rPr lang="en-US" sz="1600" b="1" dirty="0" err="1" smtClean="0">
                          <a:solidFill>
                            <a:schemeClr val="tx1"/>
                          </a:solidFill>
                          <a:uFill>
                            <a:solidFill>
                              <a:srgbClr val="9B9B9B"/>
                            </a:solidFill>
                          </a:uFill>
                          <a:latin typeface="+mn-lt"/>
                          <a:ea typeface="+mn-ea"/>
                          <a:cs typeface="+mn-cs"/>
                          <a:sym typeface="Calibri"/>
                        </a:rPr>
                        <a:t>Bowland</a:t>
                      </a:r>
                      <a:r>
                        <a:rPr lang="en-US" sz="1600" b="1" dirty="0" smtClean="0">
                          <a:solidFill>
                            <a:schemeClr val="tx1"/>
                          </a:solidFill>
                          <a:uFill>
                            <a:solidFill>
                              <a:srgbClr val="9B9B9B"/>
                            </a:solidFill>
                          </a:uFill>
                          <a:latin typeface="+mn-lt"/>
                          <a:ea typeface="+mn-ea"/>
                          <a:cs typeface="+mn-cs"/>
                          <a:sym typeface="Calibri"/>
                        </a:rPr>
                        <a:t> </a:t>
                      </a:r>
                      <a:r>
                        <a:rPr lang="en-US" sz="1600" b="1" dirty="0" err="1" smtClean="0">
                          <a:solidFill>
                            <a:schemeClr val="tx1"/>
                          </a:solidFill>
                          <a:uFill>
                            <a:solidFill>
                              <a:srgbClr val="9B9B9B"/>
                            </a:solidFill>
                          </a:uFill>
                          <a:latin typeface="+mn-lt"/>
                          <a:ea typeface="+mn-ea"/>
                          <a:cs typeface="+mn-cs"/>
                          <a:sym typeface="Calibri"/>
                        </a:rPr>
                        <a:t>Maths</a:t>
                      </a:r>
                      <a:endParaRPr lang="en-US" sz="1600" b="1" dirty="0" smtClean="0">
                        <a:solidFill>
                          <a:schemeClr val="tx1"/>
                        </a:solidFill>
                        <a:uFill>
                          <a:solidFill>
                            <a:srgbClr val="9B9B9B"/>
                          </a:solidFill>
                        </a:uFill>
                        <a:latin typeface="+mn-lt"/>
                        <a:ea typeface="+mn-ea"/>
                        <a:cs typeface="+mn-cs"/>
                        <a:sym typeface="Calibri"/>
                      </a:endParaRPr>
                    </a:p>
                    <a:p>
                      <a:pPr marL="0" marR="0" indent="0" algn="l" defTabSz="584200" eaLnBrk="1" fontAlgn="auto" latinLnBrk="0" hangingPunct="1">
                        <a:lnSpc>
                          <a:spcPct val="100000"/>
                        </a:lnSpc>
                        <a:spcBef>
                          <a:spcPts val="0"/>
                        </a:spcBef>
                        <a:spcAft>
                          <a:spcPts val="0"/>
                        </a:spcAft>
                        <a:buClrTx/>
                        <a:buSzTx/>
                        <a:buFontTx/>
                        <a:buNone/>
                        <a:tabLst/>
                        <a:defRPr/>
                      </a:pPr>
                      <a:r>
                        <a:rPr lang="en-US" sz="1100" u="none" baseline="0" dirty="0" smtClean="0">
                          <a:solidFill>
                            <a:schemeClr val="tx1"/>
                          </a:solidFill>
                          <a:uFill>
                            <a:solidFill>
                              <a:srgbClr val="9B9B9B"/>
                            </a:solidFill>
                          </a:uFill>
                          <a:latin typeface="+mn-lt"/>
                          <a:ea typeface="+mn-ea"/>
                          <a:cs typeface="+mn-cs"/>
                          <a:sym typeface="Calibri"/>
                        </a:rPr>
                        <a:t>Investigative video/software driven </a:t>
                      </a:r>
                      <a:r>
                        <a:rPr lang="en-US" sz="1100" u="none" baseline="0" dirty="0" err="1" smtClean="0">
                          <a:solidFill>
                            <a:schemeClr val="tx1"/>
                          </a:solidFill>
                          <a:uFill>
                            <a:solidFill>
                              <a:srgbClr val="9B9B9B"/>
                            </a:solidFill>
                          </a:uFill>
                          <a:latin typeface="+mn-lt"/>
                          <a:ea typeface="+mn-ea"/>
                          <a:cs typeface="+mn-cs"/>
                          <a:sym typeface="Calibri"/>
                        </a:rPr>
                        <a:t>microworlds</a:t>
                      </a:r>
                      <a:r>
                        <a:rPr lang="en-US" sz="1100" u="none" baseline="0" dirty="0" smtClean="0">
                          <a:solidFill>
                            <a:schemeClr val="tx1"/>
                          </a:solidFill>
                          <a:uFill>
                            <a:solidFill>
                              <a:srgbClr val="9B9B9B"/>
                            </a:solidFill>
                          </a:uFill>
                          <a:latin typeface="+mn-lt"/>
                          <a:ea typeface="+mn-ea"/>
                          <a:cs typeface="+mn-cs"/>
                          <a:sym typeface="Calibri"/>
                        </a:rPr>
                        <a:t>, PD package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679957">
                <a:tc>
                  <a:txBody>
                    <a:bodyPr/>
                    <a:lstStyle/>
                    <a:p>
                      <a:pPr algn="l"/>
                      <a:r>
                        <a:rPr lang="en-US" sz="1600" b="1" dirty="0" smtClean="0">
                          <a:solidFill>
                            <a:srgbClr val="333399"/>
                          </a:solidFill>
                        </a:rPr>
                        <a:t>2011 - 2013</a:t>
                      </a:r>
                      <a:endParaRPr lang="en-US" sz="1600" b="1" dirty="0">
                        <a:solidFill>
                          <a:srgbClr val="333399"/>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584200" eaLnBrk="1" fontAlgn="auto" latinLnBrk="0" hangingPunct="1">
                        <a:lnSpc>
                          <a:spcPct val="100000"/>
                        </a:lnSpc>
                        <a:spcBef>
                          <a:spcPts val="0"/>
                        </a:spcBef>
                        <a:spcAft>
                          <a:spcPts val="0"/>
                        </a:spcAft>
                        <a:buClrTx/>
                        <a:buSzTx/>
                        <a:buFontTx/>
                        <a:buNone/>
                        <a:tabLst/>
                        <a:defRPr/>
                      </a:pPr>
                      <a:r>
                        <a:rPr lang="en-US" sz="1600" b="1" dirty="0" smtClean="0">
                          <a:solidFill>
                            <a:schemeClr val="tx1"/>
                          </a:solidFill>
                          <a:uFill>
                            <a:solidFill>
                              <a:srgbClr val="9B9B9B"/>
                            </a:solidFill>
                          </a:uFill>
                          <a:latin typeface="+mn-lt"/>
                          <a:ea typeface="+mn-ea"/>
                          <a:cs typeface="+mn-cs"/>
                          <a:sym typeface="Calibri"/>
                        </a:rPr>
                        <a:t>Promoting Inquiry in Mathematics and Science</a:t>
                      </a:r>
                    </a:p>
                    <a:p>
                      <a:pPr marL="0" marR="0" indent="0" algn="l" defTabSz="584200" eaLnBrk="1" fontAlgn="auto" latinLnBrk="0" hangingPunct="1">
                        <a:lnSpc>
                          <a:spcPct val="100000"/>
                        </a:lnSpc>
                        <a:spcBef>
                          <a:spcPts val="0"/>
                        </a:spcBef>
                        <a:spcAft>
                          <a:spcPts val="0"/>
                        </a:spcAft>
                        <a:buClrTx/>
                        <a:buSzTx/>
                        <a:buFontTx/>
                        <a:buNone/>
                        <a:tabLst/>
                        <a:defRPr/>
                      </a:pPr>
                      <a:r>
                        <a:rPr lang="en-US" sz="1100" u="none" baseline="0" dirty="0" smtClean="0">
                          <a:solidFill>
                            <a:schemeClr val="tx1"/>
                          </a:solidFill>
                          <a:uFill>
                            <a:solidFill>
                              <a:srgbClr val="9B9B9B"/>
                            </a:solidFill>
                          </a:uFill>
                          <a:latin typeface="+mn-lt"/>
                          <a:ea typeface="+mn-ea"/>
                          <a:cs typeface="+mn-cs"/>
                          <a:sym typeface="Calibri"/>
                        </a:rPr>
                        <a:t>Professional Development for Inquiry-based Learning</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679957">
                <a:tc>
                  <a:txBody>
                    <a:bodyPr/>
                    <a:lstStyle/>
                    <a:p>
                      <a:pPr algn="l"/>
                      <a:r>
                        <a:rPr lang="en-US" sz="1600" b="1" dirty="0" smtClean="0">
                          <a:solidFill>
                            <a:srgbClr val="333399"/>
                          </a:solidFill>
                        </a:rPr>
                        <a:t>2009 -</a:t>
                      </a:r>
                      <a:r>
                        <a:rPr lang="en-US" sz="1600" b="1" baseline="0" dirty="0" smtClean="0">
                          <a:solidFill>
                            <a:srgbClr val="333399"/>
                          </a:solidFill>
                        </a:rPr>
                        <a:t> </a:t>
                      </a:r>
                      <a:r>
                        <a:rPr lang="en-US" sz="1600" b="1" dirty="0" smtClean="0">
                          <a:solidFill>
                            <a:srgbClr val="333399"/>
                          </a:solidFill>
                        </a:rPr>
                        <a:t>2014 </a:t>
                      </a:r>
                      <a:endParaRPr lang="en-US" sz="1600" b="1" dirty="0">
                        <a:solidFill>
                          <a:srgbClr val="333399"/>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584200" eaLnBrk="1" fontAlgn="auto" latinLnBrk="0" hangingPunct="1">
                        <a:lnSpc>
                          <a:spcPct val="100000"/>
                        </a:lnSpc>
                        <a:spcBef>
                          <a:spcPts val="0"/>
                        </a:spcBef>
                        <a:spcAft>
                          <a:spcPts val="0"/>
                        </a:spcAft>
                        <a:buClrTx/>
                        <a:buSzTx/>
                        <a:buFontTx/>
                        <a:buNone/>
                        <a:tabLst/>
                        <a:defRPr/>
                      </a:pPr>
                      <a:r>
                        <a:rPr lang="en-US" sz="1600" b="1" dirty="0" smtClean="0">
                          <a:solidFill>
                            <a:schemeClr val="tx1"/>
                          </a:solidFill>
                          <a:uFill>
                            <a:solidFill>
                              <a:srgbClr val="9B9B9B"/>
                            </a:solidFill>
                          </a:uFill>
                          <a:latin typeface="+mn-lt"/>
                          <a:ea typeface="+mn-ea"/>
                          <a:cs typeface="+mn-cs"/>
                          <a:sym typeface="Calibri"/>
                        </a:rPr>
                        <a:t>Mathematics Assessment Project</a:t>
                      </a:r>
                    </a:p>
                    <a:p>
                      <a:pPr marL="0" marR="0" indent="0" algn="l" defTabSz="584200" eaLnBrk="1" fontAlgn="auto" latinLnBrk="0" hangingPunct="1">
                        <a:lnSpc>
                          <a:spcPct val="100000"/>
                        </a:lnSpc>
                        <a:spcBef>
                          <a:spcPts val="0"/>
                        </a:spcBef>
                        <a:spcAft>
                          <a:spcPts val="0"/>
                        </a:spcAft>
                        <a:buClrTx/>
                        <a:buSzTx/>
                        <a:buFontTx/>
                        <a:buNone/>
                        <a:tabLst/>
                        <a:defRPr/>
                      </a:pPr>
                      <a:r>
                        <a:rPr lang="en-US" sz="1100" u="none" baseline="0" dirty="0" smtClean="0">
                          <a:solidFill>
                            <a:schemeClr val="tx1"/>
                          </a:solidFill>
                          <a:uFill>
                            <a:solidFill>
                              <a:srgbClr val="9B9B9B"/>
                            </a:solidFill>
                          </a:uFill>
                          <a:latin typeface="+mn-lt"/>
                          <a:ea typeface="+mn-ea"/>
                          <a:cs typeface="+mn-cs"/>
                          <a:sym typeface="Calibri"/>
                        </a:rPr>
                        <a:t>Supporting formative assessment through materials</a:t>
                      </a:r>
                      <a:endParaRPr lang="en-US" sz="1600" dirty="0" smtClean="0">
                        <a:solidFill>
                          <a:schemeClr val="tx1"/>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679957">
                <a:tc>
                  <a:txBody>
                    <a:bodyPr/>
                    <a:lstStyle/>
                    <a:p>
                      <a:pPr algn="l"/>
                      <a:r>
                        <a:rPr lang="en-US" sz="1600" b="1" dirty="0" smtClean="0">
                          <a:solidFill>
                            <a:srgbClr val="333399"/>
                          </a:solidFill>
                        </a:rPr>
                        <a:t>2014 - 2015</a:t>
                      </a:r>
                      <a:endParaRPr lang="en-US" sz="1600" b="1" dirty="0">
                        <a:solidFill>
                          <a:srgbClr val="333399"/>
                        </a:solidFill>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indent="0" algn="l" defTabSz="584200" eaLnBrk="1" fontAlgn="auto" latinLnBrk="0" hangingPunct="1">
                        <a:lnSpc>
                          <a:spcPct val="100000"/>
                        </a:lnSpc>
                        <a:spcBef>
                          <a:spcPts val="0"/>
                        </a:spcBef>
                        <a:spcAft>
                          <a:spcPts val="0"/>
                        </a:spcAft>
                        <a:buClrTx/>
                        <a:buSzTx/>
                        <a:buFontTx/>
                        <a:buNone/>
                        <a:tabLst/>
                        <a:defRPr/>
                      </a:pPr>
                      <a:r>
                        <a:rPr lang="en-US" sz="1600" b="1" dirty="0" smtClean="0">
                          <a:solidFill>
                            <a:schemeClr val="tx1"/>
                          </a:solidFill>
                          <a:uFill>
                            <a:solidFill>
                              <a:srgbClr val="9B9B9B"/>
                            </a:solidFill>
                          </a:uFill>
                          <a:latin typeface="+mn-lt"/>
                          <a:ea typeface="+mn-ea"/>
                          <a:cs typeface="+mn-cs"/>
                          <a:sym typeface="Calibri"/>
                        </a:rPr>
                        <a:t>Lessons for Mathematical Problem Solving (</a:t>
                      </a:r>
                      <a:r>
                        <a:rPr lang="en-US" sz="1600" b="1" dirty="0" err="1" smtClean="0">
                          <a:solidFill>
                            <a:schemeClr val="tx1"/>
                          </a:solidFill>
                          <a:uFill>
                            <a:solidFill>
                              <a:srgbClr val="9B9B9B"/>
                            </a:solidFill>
                          </a:uFill>
                          <a:latin typeface="+mn-lt"/>
                          <a:ea typeface="+mn-ea"/>
                          <a:cs typeface="+mn-cs"/>
                          <a:sym typeface="Calibri"/>
                        </a:rPr>
                        <a:t>LeMaPS</a:t>
                      </a:r>
                      <a:r>
                        <a:rPr lang="en-US" sz="1600" b="1" dirty="0" smtClean="0">
                          <a:solidFill>
                            <a:schemeClr val="tx1"/>
                          </a:solidFill>
                          <a:uFill>
                            <a:solidFill>
                              <a:srgbClr val="9B9B9B"/>
                            </a:solidFill>
                          </a:uFill>
                          <a:latin typeface="+mn-lt"/>
                          <a:ea typeface="+mn-ea"/>
                          <a:cs typeface="+mn-cs"/>
                          <a:sym typeface="Calibri"/>
                        </a:rPr>
                        <a:t>)</a:t>
                      </a:r>
                    </a:p>
                    <a:p>
                      <a:pPr marL="0" marR="0" indent="0" algn="l" defTabSz="584200" eaLnBrk="1" fontAlgn="auto" latinLnBrk="0" hangingPunct="1">
                        <a:lnSpc>
                          <a:spcPct val="100000"/>
                        </a:lnSpc>
                        <a:spcBef>
                          <a:spcPts val="0"/>
                        </a:spcBef>
                        <a:spcAft>
                          <a:spcPts val="0"/>
                        </a:spcAft>
                        <a:buClrTx/>
                        <a:buSzTx/>
                        <a:buFontTx/>
                        <a:buNone/>
                        <a:tabLst/>
                        <a:defRPr/>
                      </a:pPr>
                      <a:r>
                        <a:rPr lang="en-US" sz="1100" u="none" baseline="0" dirty="0" smtClean="0">
                          <a:solidFill>
                            <a:schemeClr val="tx1"/>
                          </a:solidFill>
                          <a:uFill>
                            <a:solidFill>
                              <a:srgbClr val="9B9B9B"/>
                            </a:solidFill>
                          </a:uFill>
                          <a:latin typeface="+mn-lt"/>
                          <a:ea typeface="+mn-ea"/>
                          <a:cs typeface="+mn-cs"/>
                          <a:sym typeface="Calibri"/>
                        </a:rPr>
                        <a:t>Using Lesson Study for Professional Development in </a:t>
                      </a:r>
                      <a:r>
                        <a:rPr lang="en-US" sz="1100" u="none" baseline="0" dirty="0" err="1" smtClean="0">
                          <a:solidFill>
                            <a:schemeClr val="tx1"/>
                          </a:solidFill>
                          <a:uFill>
                            <a:solidFill>
                              <a:srgbClr val="9B9B9B"/>
                            </a:solidFill>
                          </a:uFill>
                          <a:latin typeface="+mn-lt"/>
                          <a:ea typeface="+mn-ea"/>
                          <a:cs typeface="+mn-cs"/>
                          <a:sym typeface="Calibri"/>
                        </a:rPr>
                        <a:t>Modelling</a:t>
                      </a:r>
                      <a:endParaRPr lang="en-US" sz="1100" u="none" baseline="0" dirty="0" smtClean="0">
                        <a:solidFill>
                          <a:schemeClr val="tx1"/>
                        </a:solidFill>
                        <a:uFill>
                          <a:solidFill>
                            <a:srgbClr val="9B9B9B"/>
                          </a:solidFill>
                        </a:uFill>
                        <a:latin typeface="+mn-lt"/>
                        <a:ea typeface="+mn-ea"/>
                        <a:cs typeface="+mn-cs"/>
                        <a:sym typeface="Calibri"/>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pic>
        <p:nvPicPr>
          <p:cNvPr id="4" name="Picture 5"/>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118782" y="2779674"/>
            <a:ext cx="947367" cy="13461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118782" y="3058526"/>
            <a:ext cx="1046833" cy="150482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727434" y="3446247"/>
            <a:ext cx="1309655" cy="1886232"/>
          </a:xfrm>
          <a:prstGeom prst="rect">
            <a:avLst/>
          </a:prstGeom>
        </p:spPr>
      </p:pic>
      <p:pic>
        <p:nvPicPr>
          <p:cNvPr id="10" name="Picture 2" descr="Picture 1"/>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7287701" y="4389363"/>
            <a:ext cx="1749388" cy="10747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608051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sz="half" idx="1"/>
          </p:nvPr>
        </p:nvSpPr>
        <p:spPr>
          <a:xfrm>
            <a:off x="457199" y="1171798"/>
            <a:ext cx="6152445" cy="4954365"/>
          </a:xfrm>
        </p:spPr>
        <p:txBody>
          <a:bodyPr>
            <a:normAutofit/>
          </a:bodyPr>
          <a:lstStyle/>
          <a:p>
            <a:r>
              <a:rPr lang="en-US" sz="2000" dirty="0" smtClean="0"/>
              <a:t>Stage 1: Looking at existing examples</a:t>
            </a:r>
          </a:p>
          <a:p>
            <a:pPr lvl="1"/>
            <a:r>
              <a:rPr lang="en-US" sz="1800" dirty="0" smtClean="0"/>
              <a:t>Students analyze existing products or processes and critique them</a:t>
            </a:r>
          </a:p>
          <a:p>
            <a:pPr lvl="1"/>
            <a:r>
              <a:rPr lang="en-US" sz="1800" dirty="0" smtClean="0"/>
              <a:t>Students identify criteria/ structures for successful products</a:t>
            </a:r>
          </a:p>
          <a:p>
            <a:r>
              <a:rPr lang="en-US" sz="2000" dirty="0" smtClean="0"/>
              <a:t>Stage 2: Planning an approach</a:t>
            </a:r>
          </a:p>
          <a:p>
            <a:pPr lvl="1"/>
            <a:r>
              <a:rPr lang="en-US" sz="1800" dirty="0" smtClean="0"/>
              <a:t>Students brainstorm ideas, select one to work on, study the techniques they need and  plan their work.</a:t>
            </a:r>
          </a:p>
          <a:p>
            <a:r>
              <a:rPr lang="en-US" sz="2000" dirty="0" smtClean="0"/>
              <a:t>Stage 3: Carrying out the approach</a:t>
            </a:r>
          </a:p>
          <a:p>
            <a:pPr lvl="1"/>
            <a:r>
              <a:rPr lang="en-US" sz="1800" dirty="0" smtClean="0"/>
              <a:t>Students carry out their plan, make a prototype.</a:t>
            </a:r>
          </a:p>
          <a:p>
            <a:r>
              <a:rPr lang="en-US" sz="2000" dirty="0" smtClean="0"/>
              <a:t>Stage 4: Presenting and evaluating the outcomes</a:t>
            </a:r>
          </a:p>
          <a:p>
            <a:pPr lvl="1"/>
            <a:r>
              <a:rPr lang="en-US" sz="1800" dirty="0" smtClean="0"/>
              <a:t>Students make/enact the product/process.</a:t>
            </a:r>
          </a:p>
          <a:p>
            <a:pPr lvl="1"/>
            <a:r>
              <a:rPr lang="en-US" sz="1800" dirty="0" smtClean="0"/>
              <a:t>Students test and evaluate each others’ work.</a:t>
            </a:r>
            <a:endParaRPr lang="en-US" sz="2000" dirty="0" smtClean="0"/>
          </a:p>
        </p:txBody>
      </p:sp>
      <p:sp>
        <p:nvSpPr>
          <p:cNvPr id="2" name="Title 1"/>
          <p:cNvSpPr>
            <a:spLocks noGrp="1"/>
          </p:cNvSpPr>
          <p:nvPr>
            <p:ph type="title"/>
          </p:nvPr>
        </p:nvSpPr>
        <p:spPr/>
        <p:txBody>
          <a:bodyPr/>
          <a:lstStyle/>
          <a:p>
            <a:r>
              <a:rPr lang="en-US" dirty="0" smtClean="0"/>
              <a:t>Each module has 4 stages</a:t>
            </a:r>
            <a:endParaRPr lang="en-US" dirty="0"/>
          </a:p>
        </p:txBody>
      </p:sp>
      <p:pic>
        <p:nvPicPr>
          <p:cNvPr id="8"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06123" y="1235437"/>
            <a:ext cx="1461299" cy="192890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908606" y="1821016"/>
            <a:ext cx="1458815" cy="200440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908607" y="2449913"/>
            <a:ext cx="1458815" cy="195839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908607" y="3123832"/>
            <a:ext cx="1458815" cy="209727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7"/>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908607" y="3825422"/>
            <a:ext cx="1458815" cy="2328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012509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Evaluate and Improve</a:t>
            </a:r>
            <a:endParaRPr lang="en-US" dirty="0"/>
          </a:p>
        </p:txBody>
      </p:sp>
      <p:sp>
        <p:nvSpPr>
          <p:cNvPr id="3" name="Text Placeholder 2"/>
          <p:cNvSpPr>
            <a:spLocks noGrp="1"/>
          </p:cNvSpPr>
          <p:nvPr>
            <p:ph idx="1"/>
          </p:nvPr>
        </p:nvSpPr>
        <p:spPr>
          <a:xfrm>
            <a:off x="457201" y="1104380"/>
            <a:ext cx="4028715" cy="5490344"/>
          </a:xfrm>
        </p:spPr>
        <p:txBody>
          <a:bodyPr>
            <a:normAutofit/>
          </a:bodyPr>
          <a:lstStyle/>
          <a:p>
            <a:pPr marL="0" indent="0">
              <a:buNone/>
            </a:pPr>
            <a:r>
              <a:rPr lang="en-US" sz="2400" dirty="0" smtClean="0">
                <a:solidFill>
                  <a:schemeClr val="tx1"/>
                </a:solidFill>
              </a:rPr>
              <a:t>Snakes and Ladders Game:</a:t>
            </a:r>
          </a:p>
          <a:p>
            <a:pPr marL="0" indent="0">
              <a:buNone/>
            </a:pPr>
            <a:r>
              <a:rPr lang="en-US" sz="2400" dirty="0" smtClean="0">
                <a:solidFill>
                  <a:schemeClr val="tx1"/>
                </a:solidFill>
              </a:rPr>
              <a:t>Toss a coin</a:t>
            </a:r>
          </a:p>
          <a:p>
            <a:r>
              <a:rPr lang="en-US" sz="2400" dirty="0" smtClean="0">
                <a:solidFill>
                  <a:schemeClr val="tx1"/>
                </a:solidFill>
              </a:rPr>
              <a:t>Heads</a:t>
            </a:r>
            <a:r>
              <a:rPr lang="en-US" sz="2400" dirty="0">
                <a:solidFill>
                  <a:schemeClr val="tx1"/>
                </a:solidFill>
              </a:rPr>
              <a:t>: move 2 spaces</a:t>
            </a:r>
          </a:p>
          <a:p>
            <a:r>
              <a:rPr lang="en-US" sz="2400" dirty="0">
                <a:solidFill>
                  <a:schemeClr val="tx1"/>
                </a:solidFill>
              </a:rPr>
              <a:t>Tails: move 1 </a:t>
            </a:r>
            <a:r>
              <a:rPr lang="en-US" sz="2400" dirty="0" smtClean="0">
                <a:solidFill>
                  <a:schemeClr val="tx1"/>
                </a:solidFill>
              </a:rPr>
              <a:t>space</a:t>
            </a:r>
            <a:br>
              <a:rPr lang="en-US" sz="2400" dirty="0" smtClean="0">
                <a:solidFill>
                  <a:schemeClr val="tx1"/>
                </a:solidFill>
              </a:rPr>
            </a:br>
            <a:endParaRPr lang="en-US" sz="2400" dirty="0">
              <a:solidFill>
                <a:schemeClr val="tx1"/>
              </a:solidFill>
            </a:endParaRPr>
          </a:p>
          <a:p>
            <a:pPr marL="514350" indent="-514350">
              <a:buFont typeface="+mj-lt"/>
              <a:buAutoNum type="arabicPeriod"/>
            </a:pPr>
            <a:r>
              <a:rPr lang="en-US" sz="2400" dirty="0">
                <a:solidFill>
                  <a:schemeClr val="tx1"/>
                </a:solidFill>
              </a:rPr>
              <a:t>Find and describe </a:t>
            </a:r>
            <a:r>
              <a:rPr lang="en-US" sz="2400" dirty="0" smtClean="0">
                <a:solidFill>
                  <a:schemeClr val="tx1"/>
                </a:solidFill>
              </a:rPr>
              <a:t>design faults</a:t>
            </a:r>
          </a:p>
          <a:p>
            <a:pPr marL="514350" indent="-514350">
              <a:buFont typeface="+mj-lt"/>
              <a:buAutoNum type="arabicPeriod"/>
            </a:pPr>
            <a:r>
              <a:rPr lang="en-US" sz="2400" dirty="0" smtClean="0">
                <a:solidFill>
                  <a:schemeClr val="tx1"/>
                </a:solidFill>
              </a:rPr>
              <a:t>Now </a:t>
            </a:r>
            <a:r>
              <a:rPr lang="en-US" sz="2400" dirty="0">
                <a:solidFill>
                  <a:schemeClr val="tx1"/>
                </a:solidFill>
              </a:rPr>
              <a:t>design a better version</a:t>
            </a:r>
          </a:p>
        </p:txBody>
      </p:sp>
      <p:pic>
        <p:nvPicPr>
          <p:cNvPr id="10" name="Picture 9" descr="Screen Shot 2015-07-15 at 09.47.35.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49856" y="1187888"/>
            <a:ext cx="4196007" cy="4151290"/>
          </a:xfrm>
          <a:prstGeom prst="rect">
            <a:avLst/>
          </a:prstGeom>
        </p:spPr>
      </p:pic>
    </p:spTree>
    <p:extLst>
      <p:ext uri="{BB962C8B-B14F-4D97-AF65-F5344CB8AC3E}">
        <p14:creationId xmlns:p14="http://schemas.microsoft.com/office/powerpoint/2010/main" val="553582408"/>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Stage 1: Looking at examples</a:t>
            </a:r>
            <a:endParaRPr lang="en-US" dirty="0"/>
          </a:p>
        </p:txBody>
      </p:sp>
      <p:sp>
        <p:nvSpPr>
          <p:cNvPr id="3" name="Text Placeholder 2"/>
          <p:cNvSpPr>
            <a:spLocks noGrp="1"/>
          </p:cNvSpPr>
          <p:nvPr>
            <p:ph type="body" idx="1"/>
          </p:nvPr>
        </p:nvSpPr>
        <p:spPr>
          <a:xfrm>
            <a:off x="457200" y="1101887"/>
            <a:ext cx="6649156" cy="1540148"/>
          </a:xfrm>
        </p:spPr>
        <p:txBody>
          <a:bodyPr>
            <a:normAutofit/>
          </a:bodyPr>
          <a:lstStyle/>
          <a:p>
            <a:r>
              <a:rPr lang="en-US" sz="2000" b="0" dirty="0" smtClean="0">
                <a:solidFill>
                  <a:schemeClr val="tx1"/>
                </a:solidFill>
              </a:rPr>
              <a:t>Students, share the work of making 30 boxes, envelopes, pop-up cards. </a:t>
            </a:r>
          </a:p>
          <a:p>
            <a:r>
              <a:rPr lang="en-US" sz="2000" b="0" dirty="0" smtClean="0">
                <a:solidFill>
                  <a:schemeClr val="tx1"/>
                </a:solidFill>
              </a:rPr>
              <a:t>They classify them according to their structure. </a:t>
            </a:r>
          </a:p>
          <a:p>
            <a:r>
              <a:rPr lang="en-US" sz="2000" b="0" dirty="0" smtClean="0">
                <a:solidFill>
                  <a:schemeClr val="tx1"/>
                </a:solidFill>
              </a:rPr>
              <a:t>They bring in outside examples from home as well. </a:t>
            </a:r>
          </a:p>
        </p:txBody>
      </p:sp>
      <p:pic>
        <p:nvPicPr>
          <p:cNvPr id="5" name="Picture 4" descr="IMG_3411.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96557" y="2887876"/>
            <a:ext cx="2296539" cy="3507619"/>
          </a:xfrm>
          <a:prstGeom prst="rect">
            <a:avLst/>
          </a:prstGeom>
          <a:ln>
            <a:solidFill>
              <a:schemeClr val="tx1"/>
            </a:solidFill>
          </a:ln>
          <a:effectLst>
            <a:outerShdw blurRad="50800" dist="38100" dir="2700000" algn="tl" rotWithShape="0">
              <a:srgbClr val="000000">
                <a:alpha val="43000"/>
              </a:srgbClr>
            </a:outerShdw>
          </a:effectLst>
        </p:spPr>
      </p:pic>
      <p:pic>
        <p:nvPicPr>
          <p:cNvPr id="6" name="Picture 5" descr="IMG_3415.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66581" y="2897552"/>
            <a:ext cx="2527978" cy="3497943"/>
          </a:xfrm>
          <a:prstGeom prst="rect">
            <a:avLst/>
          </a:prstGeom>
          <a:ln>
            <a:solidFill>
              <a:schemeClr val="tx1"/>
            </a:solidFill>
          </a:ln>
          <a:effectLst>
            <a:outerShdw blurRad="50800" dist="38100" dir="2700000" algn="tl" rotWithShape="0">
              <a:srgbClr val="000000">
                <a:alpha val="43000"/>
              </a:srgbClr>
            </a:outerShdw>
          </a:effectLst>
        </p:spPr>
      </p:pic>
      <p:pic>
        <p:nvPicPr>
          <p:cNvPr id="7" name="Picture 6" descr="IMG_3413.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4047" y="2874478"/>
            <a:ext cx="2426096" cy="3521017"/>
          </a:xfrm>
          <a:prstGeom prst="rect">
            <a:avLst/>
          </a:prstGeom>
          <a:ln>
            <a:solidFill>
              <a:schemeClr val="tx1"/>
            </a:solidFill>
          </a:ln>
          <a:effectLst>
            <a:outerShdw blurRad="50800" dist="38100" dir="2700000" algn="tl" rotWithShape="0">
              <a:srgbClr val="000000">
                <a:alpha val="43000"/>
              </a:srgbClr>
            </a:outerShdw>
          </a:effectLst>
        </p:spPr>
      </p:pic>
      <p:pic>
        <p:nvPicPr>
          <p:cNvPr id="8" name="Picture 7"/>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419513" y="424645"/>
            <a:ext cx="1461389" cy="2128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661457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4" name="Rectangle 2"/>
          <p:cNvSpPr>
            <a:spLocks noGrp="1" noChangeArrowheads="1"/>
          </p:cNvSpPr>
          <p:nvPr>
            <p:ph type="title"/>
          </p:nvPr>
        </p:nvSpPr>
        <p:spPr/>
        <p:txBody>
          <a:bodyPr>
            <a:normAutofit/>
          </a:bodyPr>
          <a:lstStyle/>
          <a:p>
            <a:pPr eaLnBrk="1" hangingPunct="1"/>
            <a:r>
              <a:rPr lang="en-US" dirty="0" smtClean="0">
                <a:latin typeface="Calibri" charset="0"/>
                <a:ea typeface="ＭＳ Ｐゴシック" charset="0"/>
                <a:cs typeface="ＭＳ Ｐゴシック" charset="0"/>
              </a:rPr>
              <a:t>Design and Make a Party Invitation</a:t>
            </a:r>
            <a:endParaRPr lang="en-US" dirty="0">
              <a:latin typeface="Calibri" charset="0"/>
              <a:ea typeface="ＭＳ Ｐゴシック" charset="0"/>
              <a:cs typeface="ＭＳ Ｐゴシック" charset="0"/>
            </a:endParaRPr>
          </a:p>
        </p:txBody>
      </p:sp>
      <p:sp>
        <p:nvSpPr>
          <p:cNvPr id="957443" name="Text Box 3"/>
          <p:cNvSpPr txBox="1">
            <a:spLocks noChangeArrowheads="1"/>
          </p:cNvSpPr>
          <p:nvPr/>
        </p:nvSpPr>
        <p:spPr bwMode="auto">
          <a:xfrm>
            <a:off x="766763" y="4460876"/>
            <a:ext cx="37338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50000"/>
              </a:spcBef>
            </a:pPr>
            <a:r>
              <a:rPr lang="en-US"/>
              <a:t>Show where you would put the cut and fold lines to make the pop-up card shown here.</a:t>
            </a:r>
            <a:endParaRPr lang="en-GB">
              <a:latin typeface="Palatino" charset="0"/>
            </a:endParaRPr>
          </a:p>
        </p:txBody>
      </p:sp>
      <p:grpSp>
        <p:nvGrpSpPr>
          <p:cNvPr id="571396" name="Group 4"/>
          <p:cNvGrpSpPr>
            <a:grpSpLocks/>
          </p:cNvGrpSpPr>
          <p:nvPr/>
        </p:nvGrpSpPr>
        <p:grpSpPr bwMode="auto">
          <a:xfrm>
            <a:off x="4837113" y="1395413"/>
            <a:ext cx="3857625" cy="5105400"/>
            <a:chOff x="2896" y="325"/>
            <a:chExt cx="2430" cy="3216"/>
          </a:xfrm>
        </p:grpSpPr>
        <p:pic>
          <p:nvPicPr>
            <p:cNvPr id="571397"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96" y="325"/>
              <a:ext cx="2430" cy="3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1398" name="Picture 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360" y="1584"/>
              <a:ext cx="808" cy="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1399" name="Picture 7"/>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080" y="1296"/>
              <a:ext cx="763" cy="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 name="Picture 8"/>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72457" y="1395414"/>
            <a:ext cx="3694095" cy="2825825"/>
          </a:xfrm>
          <a:prstGeom prst="rect">
            <a:avLst/>
          </a:prstGeom>
          <a:solidFill>
            <a:srgbClr val="A3CBD9"/>
          </a:solidFill>
          <a:ln>
            <a:noFill/>
          </a:ln>
          <a:effectLst/>
          <a:extLst/>
        </p:spPr>
      </p:pic>
    </p:spTree>
    <p:extLst>
      <p:ext uri="{BB962C8B-B14F-4D97-AF65-F5344CB8AC3E}">
        <p14:creationId xmlns:p14="http://schemas.microsoft.com/office/powerpoint/2010/main" val="94893241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574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7443" grpId="0"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0050" name="Picture 2" descr="pe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57533" y="990600"/>
            <a:ext cx="4129267" cy="5405362"/>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p:cNvSpPr>
            <a:spLocks noGrp="1"/>
          </p:cNvSpPr>
          <p:nvPr>
            <p:ph type="title"/>
          </p:nvPr>
        </p:nvSpPr>
        <p:spPr/>
        <p:txBody>
          <a:bodyPr/>
          <a:lstStyle/>
          <a:p>
            <a:r>
              <a:rPr lang="en-US" dirty="0" smtClean="0"/>
              <a:t>Stage 2: Exploring techniques</a:t>
            </a:r>
            <a:endParaRPr lang="en-US" dirty="0"/>
          </a:p>
        </p:txBody>
      </p:sp>
      <p:sp>
        <p:nvSpPr>
          <p:cNvPr id="5" name="Text Placeholder 4"/>
          <p:cNvSpPr>
            <a:spLocks noGrp="1"/>
          </p:cNvSpPr>
          <p:nvPr>
            <p:ph type="body" idx="1"/>
          </p:nvPr>
        </p:nvSpPr>
        <p:spPr>
          <a:xfrm>
            <a:off x="457200" y="4019126"/>
            <a:ext cx="4100333" cy="2496714"/>
          </a:xfrm>
        </p:spPr>
        <p:txBody>
          <a:bodyPr>
            <a:normAutofit/>
          </a:bodyPr>
          <a:lstStyle/>
          <a:p>
            <a:pPr indent="-311150"/>
            <a:r>
              <a:rPr lang="en-US" sz="2000" b="0" dirty="0">
                <a:solidFill>
                  <a:srgbClr val="000000"/>
                </a:solidFill>
              </a:rPr>
              <a:t>If this card is to work properly, what can you say </a:t>
            </a:r>
            <a:r>
              <a:rPr lang="en-US" sz="2000" b="0" dirty="0" smtClean="0">
                <a:solidFill>
                  <a:srgbClr val="000000"/>
                </a:solidFill>
              </a:rPr>
              <a:t>about:</a:t>
            </a:r>
          </a:p>
          <a:p>
            <a:pPr indent="-311150"/>
            <a:r>
              <a:rPr lang="en-US" sz="2000" b="0" dirty="0" smtClean="0">
                <a:solidFill>
                  <a:srgbClr val="000000"/>
                </a:solidFill>
              </a:rPr>
              <a:t>the directions </a:t>
            </a:r>
            <a:r>
              <a:rPr lang="en-US" sz="2000" b="0" dirty="0">
                <a:solidFill>
                  <a:srgbClr val="000000"/>
                </a:solidFill>
              </a:rPr>
              <a:t>of the fold </a:t>
            </a:r>
            <a:r>
              <a:rPr lang="en-US" sz="2000" b="0" dirty="0" smtClean="0">
                <a:solidFill>
                  <a:srgbClr val="000000"/>
                </a:solidFill>
              </a:rPr>
              <a:t>lines; </a:t>
            </a:r>
          </a:p>
          <a:p>
            <a:pPr indent="-311150"/>
            <a:r>
              <a:rPr lang="en-US" sz="2000" b="0" dirty="0" smtClean="0">
                <a:solidFill>
                  <a:srgbClr val="000000"/>
                </a:solidFill>
              </a:rPr>
              <a:t>the angles </a:t>
            </a:r>
            <a:r>
              <a:rPr lang="en-US" sz="2000" b="0" dirty="0">
                <a:solidFill>
                  <a:srgbClr val="000000"/>
                </a:solidFill>
              </a:rPr>
              <a:t>between the fold lines? </a:t>
            </a:r>
          </a:p>
          <a:p>
            <a:endParaRPr lang="en-US" dirty="0"/>
          </a:p>
        </p:txBody>
      </p:sp>
      <p:pic>
        <p:nvPicPr>
          <p:cNvPr id="8" name="Picture 6" descr="pe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7200" y="1106717"/>
            <a:ext cx="3606610" cy="2704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405806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 name="Shape 586"/>
          <p:cNvSpPr>
            <a:spLocks noGrp="1"/>
          </p:cNvSpPr>
          <p:nvPr>
            <p:ph type="title"/>
          </p:nvPr>
        </p:nvSpPr>
        <p:spPr>
          <a:prstGeom prst="rect">
            <a:avLst/>
          </a:prstGeom>
        </p:spPr>
        <p:txBody>
          <a:bodyPr/>
          <a:lstStyle/>
          <a:p>
            <a:r>
              <a:rPr lang="en-US" dirty="0" smtClean="0"/>
              <a:t>A MAP </a:t>
            </a:r>
            <a:r>
              <a:rPr dirty="0" smtClean="0"/>
              <a:t>Problem </a:t>
            </a:r>
            <a:r>
              <a:rPr dirty="0"/>
              <a:t>Solving Lesson</a:t>
            </a:r>
          </a:p>
        </p:txBody>
      </p:sp>
      <p:sp>
        <p:nvSpPr>
          <p:cNvPr id="587" name="Shape 587"/>
          <p:cNvSpPr>
            <a:spLocks noGrp="1"/>
          </p:cNvSpPr>
          <p:nvPr>
            <p:ph type="body" idx="1"/>
          </p:nvPr>
        </p:nvSpPr>
        <p:spPr>
          <a:prstGeom prst="rect">
            <a:avLst/>
          </a:prstGeom>
        </p:spPr>
        <p:txBody>
          <a:bodyPr/>
          <a:lstStyle/>
          <a:p>
            <a:pPr marL="314959" indent="-274319">
              <a:lnSpc>
                <a:spcPct val="90000"/>
              </a:lnSpc>
              <a:buClr>
                <a:srgbClr val="550F55"/>
              </a:buClr>
              <a:buSzPct val="100000"/>
              <a:buChar char="•"/>
            </a:pPr>
            <a:r>
              <a:rPr sz="2400"/>
              <a:t>Initial, individual, unscaffolded problem </a:t>
            </a:r>
          </a:p>
          <a:p>
            <a:pPr marL="783590" lvl="1" indent="-285750">
              <a:lnSpc>
                <a:spcPct val="90000"/>
              </a:lnSpc>
              <a:buClr>
                <a:srgbClr val="000000"/>
              </a:buClr>
              <a:buFont typeface="Arial"/>
              <a:buChar char="–"/>
              <a:defRPr sz="2000"/>
            </a:pPr>
            <a:r>
              <a:t>Students tackle the problem unaided. </a:t>
            </a:r>
            <a:br/>
            <a:r>
              <a:t>Teacher assesses work and prepares qualitative feedback.</a:t>
            </a:r>
          </a:p>
          <a:p>
            <a:pPr marL="383540" indent="-342900">
              <a:lnSpc>
                <a:spcPct val="90000"/>
              </a:lnSpc>
              <a:buClr>
                <a:srgbClr val="550F55"/>
              </a:buClr>
              <a:buSzPct val="100000"/>
              <a:buChar char="•"/>
              <a:defRPr sz="2400"/>
            </a:pPr>
            <a:r>
              <a:t>Individual work</a:t>
            </a:r>
          </a:p>
          <a:p>
            <a:pPr marL="783590" lvl="1" indent="-285750">
              <a:lnSpc>
                <a:spcPct val="90000"/>
              </a:lnSpc>
              <a:buClr>
                <a:srgbClr val="000000"/>
              </a:buClr>
              <a:buFont typeface="Arial"/>
              <a:buChar char="–"/>
              <a:defRPr sz="2000"/>
            </a:pPr>
            <a:r>
              <a:t>Students write responses to teacher’s feedback</a:t>
            </a:r>
          </a:p>
          <a:p>
            <a:pPr marL="383540" indent="-342900">
              <a:lnSpc>
                <a:spcPct val="90000"/>
              </a:lnSpc>
              <a:buClr>
                <a:srgbClr val="550F55"/>
              </a:buClr>
              <a:buSzPct val="100000"/>
              <a:buChar char="•"/>
              <a:defRPr sz="2400"/>
            </a:pPr>
            <a:r>
              <a:t>Collaborative work</a:t>
            </a:r>
          </a:p>
          <a:p>
            <a:pPr marL="783590" lvl="1" indent="-285750">
              <a:lnSpc>
                <a:spcPct val="90000"/>
              </a:lnSpc>
              <a:buClr>
                <a:srgbClr val="000000"/>
              </a:buClr>
              <a:buFont typeface="Arial"/>
              <a:buChar char="–"/>
              <a:defRPr sz="2000"/>
            </a:pPr>
            <a:r>
              <a:t>Students work together to produce and share joint solutions</a:t>
            </a:r>
          </a:p>
          <a:p>
            <a:pPr marL="383540" indent="-342900">
              <a:lnSpc>
                <a:spcPct val="90000"/>
              </a:lnSpc>
              <a:buClr>
                <a:srgbClr val="550F55"/>
              </a:buClr>
              <a:buSzPct val="100000"/>
              <a:buChar char="•"/>
              <a:defRPr sz="2400"/>
            </a:pPr>
            <a:r>
              <a:t>Students compare different approaches using sample work</a:t>
            </a:r>
          </a:p>
          <a:p>
            <a:pPr marL="783590" lvl="1" indent="-285750">
              <a:lnSpc>
                <a:spcPct val="90000"/>
              </a:lnSpc>
              <a:buClr>
                <a:srgbClr val="000000"/>
              </a:buClr>
              <a:buFont typeface="Arial"/>
              <a:buChar char="–"/>
              <a:defRPr sz="2000"/>
            </a:pPr>
            <a:r>
              <a:t>Students discuss student work in small groups, then as a whole class</a:t>
            </a:r>
          </a:p>
          <a:p>
            <a:pPr indent="40640">
              <a:lnSpc>
                <a:spcPct val="90000"/>
              </a:lnSpc>
              <a:buClr>
                <a:srgbClr val="550F55"/>
              </a:buClr>
              <a:defRPr sz="2400"/>
            </a:pPr>
            <a:r>
              <a:t>Whole class discussion: the payoff of mathematics</a:t>
            </a:r>
          </a:p>
          <a:p>
            <a:pPr marL="783590" lvl="1" indent="-285750">
              <a:lnSpc>
                <a:spcPct val="90000"/>
              </a:lnSpc>
              <a:defRPr sz="2000"/>
            </a:pPr>
            <a:r>
              <a:t>Students improve their solutions to the initial problem, </a:t>
            </a:r>
            <a:br/>
            <a:r>
              <a:t>or one very much like it.</a:t>
            </a:r>
          </a:p>
          <a:p>
            <a:pPr marL="383540" indent="-342900">
              <a:lnSpc>
                <a:spcPct val="90000"/>
              </a:lnSpc>
              <a:buClr>
                <a:srgbClr val="550F55"/>
              </a:buClr>
              <a:buSzPct val="100000"/>
              <a:buChar char="•"/>
              <a:defRPr sz="2400"/>
            </a:pPr>
            <a:r>
              <a:t>Individual reflection</a:t>
            </a:r>
          </a:p>
          <a:p>
            <a:pPr marL="783590" lvl="1" indent="-285750">
              <a:lnSpc>
                <a:spcPct val="90000"/>
              </a:lnSpc>
              <a:buClr>
                <a:srgbClr val="000000"/>
              </a:buClr>
              <a:buFont typeface="Arial"/>
              <a:buChar char="–"/>
              <a:defRPr sz="2000"/>
            </a:pPr>
            <a:r>
              <a:t>Students write about what they have learned.</a:t>
            </a:r>
          </a:p>
        </p:txBody>
      </p:sp>
    </p:spTree>
    <p:extLst>
      <p:ext uri="{BB962C8B-B14F-4D97-AF65-F5344CB8AC3E}">
        <p14:creationId xmlns:p14="http://schemas.microsoft.com/office/powerpoint/2010/main" val="555776709"/>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3050"/>
            <a:ext cx="3008313" cy="793750"/>
          </a:xfrm>
        </p:spPr>
        <p:txBody>
          <a:bodyPr>
            <a:normAutofit fontScale="90000"/>
          </a:bodyPr>
          <a:lstStyle/>
          <a:p>
            <a:r>
              <a:rPr lang="en-US" sz="2800" dirty="0" smtClean="0"/>
              <a:t>Making Matchsticks</a:t>
            </a:r>
            <a:endParaRPr lang="en-US" sz="2800" dirty="0"/>
          </a:p>
        </p:txBody>
      </p:sp>
      <p:pic>
        <p:nvPicPr>
          <p:cNvPr id="7" name="Content Placeholder 6" descr="tree.png"/>
          <p:cNvPicPr>
            <a:picLocks noGrp="1" noChangeAspect="1"/>
          </p:cNvPicPr>
          <p:nvPr>
            <p:ph idx="1"/>
          </p:nvPr>
        </p:nvPicPr>
        <p:blipFill>
          <a:blip r:embed="rId2" cstate="screen">
            <a:extLst>
              <a:ext uri="{28A0092B-C50C-407E-A947-70E740481C1C}">
                <a14:useLocalDpi xmlns:a14="http://schemas.microsoft.com/office/drawing/2010/main"/>
              </a:ext>
            </a:extLst>
          </a:blip>
          <a:srcRect l="-35047" r="-35047"/>
          <a:stretch>
            <a:fillRect/>
          </a:stretch>
        </p:blipFill>
        <p:spPr/>
      </p:pic>
      <p:sp>
        <p:nvSpPr>
          <p:cNvPr id="6" name="Text Placeholder 5"/>
          <p:cNvSpPr>
            <a:spLocks noGrp="1"/>
          </p:cNvSpPr>
          <p:nvPr>
            <p:ph type="body" sz="half" idx="2"/>
          </p:nvPr>
        </p:nvSpPr>
        <p:spPr/>
        <p:txBody>
          <a:bodyPr>
            <a:normAutofit fontScale="92500"/>
          </a:bodyPr>
          <a:lstStyle/>
          <a:p>
            <a:r>
              <a:rPr lang="en-US" sz="2800" dirty="0" smtClean="0"/>
              <a:t>Estimate how many matchsticks can be made from this tree</a:t>
            </a:r>
          </a:p>
          <a:p>
            <a:r>
              <a:rPr lang="en-US" sz="2800" dirty="0" smtClean="0"/>
              <a:t>80 ft tall</a:t>
            </a:r>
            <a:br>
              <a:rPr lang="en-US" sz="2800" dirty="0" smtClean="0"/>
            </a:br>
            <a:r>
              <a:rPr lang="en-US" sz="2800" dirty="0" smtClean="0"/>
              <a:t>2 ft diameter </a:t>
            </a:r>
            <a:br>
              <a:rPr lang="en-US" sz="2800" dirty="0" smtClean="0"/>
            </a:br>
            <a:r>
              <a:rPr lang="en-US" sz="2800" dirty="0" smtClean="0"/>
              <a:t>	at the base.</a:t>
            </a:r>
          </a:p>
          <a:p>
            <a:endParaRPr lang="en-US" sz="2800" dirty="0" smtClean="0"/>
          </a:p>
          <a:p>
            <a:r>
              <a:rPr lang="en-US" sz="2800" dirty="0" smtClean="0"/>
              <a:t>Matchsticks are</a:t>
            </a:r>
            <a:br>
              <a:rPr lang="en-US" sz="2800" dirty="0" smtClean="0"/>
            </a:br>
            <a:r>
              <a:rPr lang="en-US" sz="2800" dirty="0" smtClean="0"/>
              <a:t>1/10 inch square</a:t>
            </a:r>
          </a:p>
          <a:p>
            <a:r>
              <a:rPr lang="en-US" sz="2800" dirty="0" smtClean="0"/>
              <a:t>2 inches long</a:t>
            </a:r>
          </a:p>
          <a:p>
            <a:r>
              <a:rPr lang="en-US" dirty="0" smtClean="0"/>
              <a:t> </a:t>
            </a:r>
            <a:endParaRPr lang="en-US" dirty="0"/>
          </a:p>
        </p:txBody>
      </p:sp>
    </p:spTree>
    <p:extLst>
      <p:ext uri="{BB962C8B-B14F-4D97-AF65-F5344CB8AC3E}">
        <p14:creationId xmlns:p14="http://schemas.microsoft.com/office/powerpoint/2010/main" val="3270905927"/>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itle 1"/>
          <p:cNvSpPr>
            <a:spLocks noGrp="1"/>
          </p:cNvSpPr>
          <p:nvPr>
            <p:ph type="title"/>
          </p:nvPr>
        </p:nvSpPr>
        <p:spPr>
          <a:xfrm>
            <a:off x="457200" y="274638"/>
            <a:ext cx="8229600" cy="673100"/>
          </a:xfrm>
        </p:spPr>
        <p:txBody>
          <a:bodyPr/>
          <a:lstStyle/>
          <a:p>
            <a:r>
              <a:rPr lang="en-US" dirty="0"/>
              <a:t>Sample response to discuss: </a:t>
            </a:r>
            <a:r>
              <a:rPr lang="en-US" dirty="0" err="1"/>
              <a:t>Jaabir</a:t>
            </a:r>
            <a:endParaRPr lang="en-US" dirty="0"/>
          </a:p>
        </p:txBody>
      </p:sp>
      <p:pic>
        <p:nvPicPr>
          <p:cNvPr id="12291" name="Picture 1"/>
          <p:cNvPicPr>
            <a:picLocks noChangeAspect="1"/>
          </p:cNvPicPr>
          <p:nvPr/>
        </p:nvPicPr>
        <p:blipFill>
          <a:blip r:embed="rId2"/>
          <a:srcRect/>
          <a:stretch>
            <a:fillRect/>
          </a:stretch>
        </p:blipFill>
        <p:spPr bwMode="auto">
          <a:xfrm>
            <a:off x="1651000" y="1081088"/>
            <a:ext cx="5940425" cy="5070475"/>
          </a:xfrm>
          <a:prstGeom prst="rect">
            <a:avLst/>
          </a:prstGeom>
          <a:noFill/>
          <a:ln w="9525">
            <a:noFill/>
            <a:miter lim="800000"/>
            <a:headEnd/>
            <a:tailEnd/>
          </a:ln>
        </p:spPr>
      </p:pic>
    </p:spTree>
    <p:extLst>
      <p:ext uri="{BB962C8B-B14F-4D97-AF65-F5344CB8AC3E}">
        <p14:creationId xmlns:p14="http://schemas.microsoft.com/office/powerpoint/2010/main" val="215807942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Strategy</a:t>
            </a:r>
            <a:endParaRPr lang="en-US" dirty="0"/>
          </a:p>
        </p:txBody>
      </p:sp>
      <p:sp>
        <p:nvSpPr>
          <p:cNvPr id="3" name="Content Placeholder 2"/>
          <p:cNvSpPr>
            <a:spLocks noGrp="1"/>
          </p:cNvSpPr>
          <p:nvPr>
            <p:ph idx="1"/>
          </p:nvPr>
        </p:nvSpPr>
        <p:spPr/>
        <p:txBody>
          <a:bodyPr>
            <a:normAutofit fontScale="92500" lnSpcReduction="10000"/>
          </a:bodyPr>
          <a:lstStyle/>
          <a:p>
            <a:pPr lvl="0"/>
            <a:r>
              <a:rPr lang="en-AU" dirty="0" smtClean="0">
                <a:solidFill>
                  <a:srgbClr val="FF0000"/>
                </a:solidFill>
              </a:rPr>
              <a:t>Recognize curriculum </a:t>
            </a:r>
            <a:r>
              <a:rPr lang="en-AU" dirty="0">
                <a:solidFill>
                  <a:srgbClr val="FF0000"/>
                </a:solidFill>
              </a:rPr>
              <a:t>failure</a:t>
            </a:r>
            <a:r>
              <a:rPr lang="en-AU" dirty="0"/>
              <a:t>: </a:t>
            </a:r>
            <a:r>
              <a:rPr lang="en-AU" b="0" dirty="0"/>
              <a:t>so many people lack confidence in, and enjoyment of, </a:t>
            </a:r>
            <a:r>
              <a:rPr lang="en-AU" b="0" dirty="0" smtClean="0"/>
              <a:t>mathematics</a:t>
            </a:r>
            <a:br>
              <a:rPr lang="en-AU" b="0" dirty="0" smtClean="0"/>
            </a:br>
            <a:endParaRPr lang="en-GB" b="0" dirty="0"/>
          </a:p>
          <a:p>
            <a:r>
              <a:rPr lang="en-AU" dirty="0" smtClean="0">
                <a:solidFill>
                  <a:srgbClr val="FF0000"/>
                </a:solidFill>
              </a:rPr>
              <a:t>Strategic levers</a:t>
            </a:r>
            <a:r>
              <a:rPr lang="en-AU" dirty="0" smtClean="0"/>
              <a:t>: </a:t>
            </a:r>
            <a:r>
              <a:rPr lang="en-AU" b="0" dirty="0" smtClean="0"/>
              <a:t>crucial </a:t>
            </a:r>
            <a:r>
              <a:rPr lang="en-AU" b="0" dirty="0"/>
              <a:t>to find </a:t>
            </a:r>
            <a:r>
              <a:rPr lang="en-AU" b="0" dirty="0" smtClean="0"/>
              <a:t>levers </a:t>
            </a:r>
            <a:r>
              <a:rPr lang="en-AU" b="0" dirty="0"/>
              <a:t>that will encourage teachers to make the effort change </a:t>
            </a:r>
            <a:r>
              <a:rPr lang="en-AU" b="0" dirty="0" smtClean="0"/>
              <a:t>involves – then to support </a:t>
            </a:r>
            <a:r>
              <a:rPr lang="en-AU" b="0" dirty="0"/>
              <a:t>them in doing so.  </a:t>
            </a:r>
            <a:r>
              <a:rPr lang="en-AU" b="0" dirty="0" smtClean="0"/>
              <a:t/>
            </a:r>
            <a:br>
              <a:rPr lang="en-AU" b="0" dirty="0" smtClean="0"/>
            </a:br>
            <a:endParaRPr lang="en-GB" b="0" dirty="0"/>
          </a:p>
          <a:p>
            <a:pPr lvl="0"/>
            <a:r>
              <a:rPr lang="en-AU" dirty="0" smtClean="0">
                <a:solidFill>
                  <a:srgbClr val="FF0000"/>
                </a:solidFill>
              </a:rPr>
              <a:t>Large</a:t>
            </a:r>
            <a:r>
              <a:rPr lang="en-AU" dirty="0">
                <a:solidFill>
                  <a:srgbClr val="FF0000"/>
                </a:solidFill>
              </a:rPr>
              <a:t>-scale influence </a:t>
            </a:r>
            <a:r>
              <a:rPr lang="en-AU" b="0" dirty="0"/>
              <a:t>can only be achieved </a:t>
            </a:r>
            <a:r>
              <a:rPr lang="en-AU" b="0" dirty="0" smtClean="0"/>
              <a:t>by 5 people through </a:t>
            </a:r>
            <a:r>
              <a:rPr lang="en-AU" b="0" dirty="0"/>
              <a:t>reproducible materials that support more effective </a:t>
            </a:r>
            <a:r>
              <a:rPr lang="en-AU" b="0" dirty="0" smtClean="0"/>
              <a:t>teaching</a:t>
            </a:r>
            <a:br>
              <a:rPr lang="en-AU" b="0" dirty="0" smtClean="0"/>
            </a:br>
            <a:endParaRPr lang="en-US" dirty="0" smtClean="0"/>
          </a:p>
          <a:p>
            <a:pPr marL="0" indent="0" algn="ctr">
              <a:buNone/>
            </a:pPr>
            <a:r>
              <a:rPr lang="en-US" b="0" dirty="0" smtClean="0">
                <a:solidFill>
                  <a:srgbClr val="FF0000"/>
                </a:solidFill>
              </a:rPr>
              <a:t>This implied a central role </a:t>
            </a:r>
            <a:r>
              <a:rPr lang="en-US" b="0" dirty="0">
                <a:solidFill>
                  <a:srgbClr val="FF0000"/>
                </a:solidFill>
              </a:rPr>
              <a:t>in our work </a:t>
            </a:r>
            <a:r>
              <a:rPr lang="en-US" b="0" dirty="0" smtClean="0">
                <a:solidFill>
                  <a:srgbClr val="FF0000"/>
                </a:solidFill>
              </a:rPr>
              <a:t>for</a:t>
            </a:r>
          </a:p>
          <a:p>
            <a:pPr marL="0" indent="0" algn="ctr">
              <a:buNone/>
            </a:pPr>
            <a:r>
              <a:rPr lang="en-US" dirty="0" smtClean="0">
                <a:solidFill>
                  <a:srgbClr val="FF0000"/>
                </a:solidFill>
              </a:rPr>
              <a:t>imaginative design-linked research, then development</a:t>
            </a:r>
          </a:p>
          <a:p>
            <a:pPr marL="0" indent="0" algn="ctr">
              <a:buNone/>
            </a:pPr>
            <a:r>
              <a:rPr lang="en-US" dirty="0" smtClean="0">
                <a:solidFill>
                  <a:srgbClr val="FF0000"/>
                </a:solidFill>
              </a:rPr>
              <a:t>THIS NEEDS A TEAM</a:t>
            </a:r>
            <a:endParaRPr lang="en-US" dirty="0">
              <a:solidFill>
                <a:srgbClr val="FF0000"/>
              </a:solidFill>
            </a:endParaRPr>
          </a:p>
        </p:txBody>
      </p:sp>
    </p:spTree>
    <p:extLst>
      <p:ext uri="{BB962C8B-B14F-4D97-AF65-F5344CB8AC3E}">
        <p14:creationId xmlns:p14="http://schemas.microsoft.com/office/powerpoint/2010/main" val="618954643"/>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 name="Shape 345"/>
          <p:cNvSpPr>
            <a:spLocks noGrp="1"/>
          </p:cNvSpPr>
          <p:nvPr>
            <p:ph type="title"/>
          </p:nvPr>
        </p:nvSpPr>
        <p:spPr/>
        <p:txBody>
          <a:bodyPr/>
          <a:lstStyle/>
          <a:p>
            <a:pPr lvl="0"/>
            <a:r>
              <a:rPr lang="en-US" smtClean="0"/>
              <a:t>Cats and Kittens</a:t>
            </a:r>
            <a:endParaRPr lang="en-US"/>
          </a:p>
        </p:txBody>
      </p:sp>
      <p:pic>
        <p:nvPicPr>
          <p:cNvPr id="7" name="Picture 6"/>
          <p:cNvPicPr>
            <a:picLocks noChangeAspect="1"/>
          </p:cNvPicPr>
          <p:nvPr/>
        </p:nvPicPr>
        <p:blipFill rotWithShape="1">
          <a:blip r:embed="rId2" cstate="screen">
            <a:extLst>
              <a:ext uri="{28A0092B-C50C-407E-A947-70E740481C1C}">
                <a14:useLocalDpi xmlns:a14="http://schemas.microsoft.com/office/drawing/2010/main"/>
              </a:ext>
            </a:extLst>
          </a:blip>
          <a:srcRect t="11924" b="-543"/>
          <a:stretch/>
        </p:blipFill>
        <p:spPr>
          <a:xfrm>
            <a:off x="153379" y="958682"/>
            <a:ext cx="8841524" cy="5795945"/>
          </a:xfrm>
          <a:prstGeom prst="rect">
            <a:avLst/>
          </a:prstGeom>
        </p:spPr>
      </p:pic>
    </p:spTree>
    <p:extLst>
      <p:ext uri="{BB962C8B-B14F-4D97-AF65-F5344CB8AC3E}">
        <p14:creationId xmlns:p14="http://schemas.microsoft.com/office/powerpoint/2010/main" val="353525438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0" name="Table 360"/>
          <p:cNvGraphicFramePr/>
          <p:nvPr/>
        </p:nvGraphicFramePr>
        <p:xfrm>
          <a:off x="321448" y="218181"/>
          <a:ext cx="8509000" cy="6159498"/>
        </p:xfrm>
        <a:graphic>
          <a:graphicData uri="http://schemas.openxmlformats.org/drawingml/2006/table">
            <a:tbl>
              <a:tblPr/>
              <a:tblGrid>
                <a:gridCol w="3311313"/>
                <a:gridCol w="5197687"/>
              </a:tblGrid>
              <a:tr h="731788">
                <a:tc>
                  <a:txBody>
                    <a:bodyPr/>
                    <a:lstStyle/>
                    <a:p>
                      <a:pPr marR="57799" lvl="0" defTabSz="1295400">
                        <a:spcBef>
                          <a:spcPts val="1000"/>
                        </a:spcBef>
                        <a:tabLst>
                          <a:tab pos="1295400" algn="l"/>
                        </a:tabLst>
                        <a:defRPr sz="1800">
                          <a:uFillTx/>
                        </a:defRPr>
                      </a:pPr>
                      <a:r>
                        <a:rPr sz="2200" b="1">
                          <a:solidFill>
                            <a:srgbClr val="FFFFFF"/>
                          </a:solidFill>
                          <a:uFill>
                            <a:solidFill/>
                          </a:uFill>
                        </a:rPr>
                        <a:t>Issue</a:t>
                      </a:r>
                    </a:p>
                  </a:txBody>
                  <a:tcPr marL="139700" marR="139700" marT="139700" marB="139700" horzOverflow="overflow">
                    <a:lnL w="28575">
                      <a:solidFill>
                        <a:srgbClr val="000000"/>
                      </a:solidFill>
                      <a:miter lim="400000"/>
                    </a:lnL>
                    <a:lnR w="28575">
                      <a:solidFill>
                        <a:srgbClr val="000000"/>
                      </a:solidFill>
                      <a:miter lim="400000"/>
                    </a:lnR>
                    <a:lnT w="28575">
                      <a:solidFill>
                        <a:srgbClr val="000000"/>
                      </a:solidFill>
                      <a:miter lim="400000"/>
                    </a:lnT>
                    <a:lnB w="28575">
                      <a:solidFill>
                        <a:srgbClr val="000000"/>
                      </a:solidFill>
                      <a:miter lim="400000"/>
                    </a:lnB>
                    <a:solidFill>
                      <a:srgbClr val="A02E30"/>
                    </a:solidFill>
                  </a:tcPr>
                </a:tc>
                <a:tc>
                  <a:txBody>
                    <a:bodyPr/>
                    <a:lstStyle/>
                    <a:p>
                      <a:pPr marR="57799" lvl="0" defTabSz="1295400">
                        <a:spcBef>
                          <a:spcPts val="1000"/>
                        </a:spcBef>
                        <a:tabLst>
                          <a:tab pos="1295400" algn="l"/>
                        </a:tabLst>
                        <a:defRPr sz="1800">
                          <a:uFillTx/>
                        </a:defRPr>
                      </a:pPr>
                      <a:r>
                        <a:rPr sz="2200" b="1">
                          <a:solidFill>
                            <a:srgbClr val="FFFFFF"/>
                          </a:solidFill>
                          <a:uFill>
                            <a:solidFill/>
                          </a:uFill>
                        </a:rPr>
                        <a:t>Suggested questions and prompts</a:t>
                      </a:r>
                    </a:p>
                  </a:txBody>
                  <a:tcPr marL="139700" marR="139700" marT="139700" marB="139700" horzOverflow="overflow">
                    <a:lnL w="28575">
                      <a:solidFill>
                        <a:srgbClr val="000000"/>
                      </a:solidFill>
                      <a:miter lim="400000"/>
                    </a:lnL>
                    <a:lnR w="28575">
                      <a:solidFill>
                        <a:srgbClr val="000000"/>
                      </a:solidFill>
                      <a:miter lim="400000"/>
                    </a:lnR>
                    <a:lnT w="28575">
                      <a:solidFill>
                        <a:srgbClr val="000000"/>
                      </a:solidFill>
                      <a:miter lim="400000"/>
                    </a:lnT>
                    <a:lnB w="28575">
                      <a:solidFill>
                        <a:srgbClr val="000000"/>
                      </a:solidFill>
                      <a:miter lim="400000"/>
                    </a:lnB>
                    <a:solidFill>
                      <a:srgbClr val="A02E30"/>
                    </a:solidFill>
                  </a:tcPr>
                </a:tc>
              </a:tr>
              <a:tr h="839043">
                <a:tc>
                  <a:txBody>
                    <a:bodyPr/>
                    <a:lstStyle/>
                    <a:p>
                      <a:pPr lvl="0" algn="l" defTabSz="1295400">
                        <a:defRPr sz="1800">
                          <a:uFillTx/>
                        </a:defRPr>
                      </a:pPr>
                      <a:r>
                        <a:rPr b="1" spc="-18">
                          <a:uFill>
                            <a:solidFill/>
                          </a:uFill>
                        </a:rPr>
                        <a:t>Has difficulty starting</a:t>
                      </a:r>
                    </a:p>
                  </a:txBody>
                  <a:tcPr marL="76200" marR="76200" marT="76200" marB="76200" horzOverflow="overflow">
                    <a:lnL w="28575">
                      <a:solidFill>
                        <a:srgbClr val="000000"/>
                      </a:solidFill>
                      <a:miter lim="400000"/>
                    </a:lnL>
                    <a:lnR w="28575">
                      <a:solidFill>
                        <a:srgbClr val="000000"/>
                      </a:solidFill>
                      <a:miter lim="400000"/>
                    </a:lnR>
                    <a:lnT w="28575">
                      <a:solidFill>
                        <a:srgbClr val="000000"/>
                      </a:solidFill>
                      <a:miter lim="400000"/>
                    </a:lnT>
                    <a:lnB w="28575">
                      <a:solidFill>
                        <a:srgbClr val="000000"/>
                      </a:solidFill>
                      <a:miter lim="400000"/>
                    </a:lnB>
                  </a:tcPr>
                </a:tc>
                <a:tc>
                  <a:txBody>
                    <a:bodyPr/>
                    <a:lstStyle/>
                    <a:p>
                      <a:pPr marL="457200" lvl="1" indent="-457200" algn="l" defTabSz="1295400">
                        <a:buSzPct val="125000"/>
                        <a:buChar char="•"/>
                        <a:defRPr sz="1800">
                          <a:uFillTx/>
                        </a:defRPr>
                      </a:pPr>
                      <a:r>
                        <a:rPr spc="-18">
                          <a:uFill>
                            <a:solidFill/>
                          </a:uFill>
                        </a:rPr>
                        <a:t>Can you describe what happens during first five months?</a:t>
                      </a:r>
                    </a:p>
                  </a:txBody>
                  <a:tcPr marL="76200" marR="76200" marT="76200" marB="76200" horzOverflow="overflow">
                    <a:lnL w="28575">
                      <a:solidFill>
                        <a:srgbClr val="000000"/>
                      </a:solidFill>
                      <a:miter lim="400000"/>
                    </a:lnL>
                    <a:lnR w="28575">
                      <a:solidFill>
                        <a:srgbClr val="000000"/>
                      </a:solidFill>
                      <a:miter lim="400000"/>
                    </a:lnR>
                    <a:lnT w="28575">
                      <a:solidFill>
                        <a:srgbClr val="000000"/>
                      </a:solidFill>
                      <a:miter lim="400000"/>
                    </a:lnT>
                    <a:lnB w="28575">
                      <a:solidFill>
                        <a:srgbClr val="000000"/>
                      </a:solidFill>
                      <a:miter lim="400000"/>
                    </a:lnB>
                  </a:tcPr>
                </a:tc>
              </a:tr>
              <a:tr h="845641">
                <a:tc>
                  <a:txBody>
                    <a:bodyPr/>
                    <a:lstStyle/>
                    <a:p>
                      <a:pPr lvl="0" algn="l" defTabSz="1295400">
                        <a:defRPr sz="1800">
                          <a:uFillTx/>
                        </a:defRPr>
                      </a:pPr>
                      <a:r>
                        <a:rPr b="1" spc="-18">
                          <a:uFill>
                            <a:solidFill/>
                          </a:uFill>
                        </a:rPr>
                        <a:t>Does not develop  suitable representation </a:t>
                      </a:r>
                    </a:p>
                  </a:txBody>
                  <a:tcPr marL="76200" marR="76200" marT="76200" marB="76200" horzOverflow="overflow">
                    <a:lnL w="28575">
                      <a:solidFill>
                        <a:srgbClr val="000000"/>
                      </a:solidFill>
                      <a:miter lim="400000"/>
                    </a:lnL>
                    <a:lnR w="28575">
                      <a:solidFill>
                        <a:srgbClr val="000000"/>
                      </a:solidFill>
                      <a:miter lim="400000"/>
                    </a:lnR>
                    <a:lnT w="28575">
                      <a:solidFill>
                        <a:srgbClr val="000000"/>
                      </a:solidFill>
                      <a:miter lim="400000"/>
                    </a:lnT>
                    <a:lnB w="28575">
                      <a:solidFill>
                        <a:srgbClr val="000000"/>
                      </a:solidFill>
                      <a:miter lim="400000"/>
                    </a:lnB>
                  </a:tcPr>
                </a:tc>
                <a:tc>
                  <a:txBody>
                    <a:bodyPr/>
                    <a:lstStyle/>
                    <a:p>
                      <a:pPr marL="457200" lvl="1" indent="-457200" algn="l" defTabSz="1295400">
                        <a:buSzPct val="125000"/>
                        <a:buChar char="•"/>
                        <a:defRPr sz="1800">
                          <a:uFillTx/>
                        </a:defRPr>
                      </a:pPr>
                      <a:r>
                        <a:rPr spc="-18">
                          <a:uFill>
                            <a:solidFill/>
                          </a:uFill>
                        </a:rPr>
                        <a:t>Can you make a diagram or table to show what is happening?</a:t>
                      </a:r>
                    </a:p>
                  </a:txBody>
                  <a:tcPr marL="76200" marR="76200" marT="76200" marB="76200" horzOverflow="overflow">
                    <a:lnL w="28575">
                      <a:solidFill>
                        <a:srgbClr val="000000"/>
                      </a:solidFill>
                      <a:miter lim="400000"/>
                    </a:lnL>
                    <a:lnR w="28575">
                      <a:solidFill>
                        <a:srgbClr val="000000"/>
                      </a:solidFill>
                      <a:miter lim="400000"/>
                    </a:lnR>
                    <a:lnT w="28575">
                      <a:solidFill>
                        <a:srgbClr val="000000"/>
                      </a:solidFill>
                      <a:miter lim="400000"/>
                    </a:lnT>
                    <a:lnB w="28575">
                      <a:solidFill>
                        <a:srgbClr val="000000"/>
                      </a:solidFill>
                      <a:miter lim="400000"/>
                    </a:lnB>
                  </a:tcPr>
                </a:tc>
              </a:tr>
              <a:tr h="794345">
                <a:tc>
                  <a:txBody>
                    <a:bodyPr/>
                    <a:lstStyle/>
                    <a:p>
                      <a:pPr lvl="0" algn="l" defTabSz="1295400">
                        <a:defRPr sz="1800">
                          <a:uFillTx/>
                        </a:defRPr>
                      </a:pPr>
                      <a:r>
                        <a:rPr b="1" spc="-18">
                          <a:uFill>
                            <a:solidFill/>
                          </a:uFill>
                        </a:rPr>
                        <a:t>Work is unsystematic</a:t>
                      </a:r>
                    </a:p>
                  </a:txBody>
                  <a:tcPr marL="76200" marR="76200" marT="76200" marB="76200" horzOverflow="overflow">
                    <a:lnL w="28575">
                      <a:solidFill>
                        <a:srgbClr val="000000"/>
                      </a:solidFill>
                      <a:miter lim="400000"/>
                    </a:lnL>
                    <a:lnR w="28575">
                      <a:solidFill>
                        <a:srgbClr val="000000"/>
                      </a:solidFill>
                      <a:miter lim="400000"/>
                    </a:lnR>
                    <a:lnT w="28575">
                      <a:solidFill>
                        <a:srgbClr val="000000"/>
                      </a:solidFill>
                      <a:miter lim="400000"/>
                    </a:lnT>
                    <a:lnB w="28575">
                      <a:solidFill>
                        <a:srgbClr val="000000"/>
                      </a:solidFill>
                      <a:miter lim="400000"/>
                    </a:lnB>
                  </a:tcPr>
                </a:tc>
                <a:tc>
                  <a:txBody>
                    <a:bodyPr/>
                    <a:lstStyle/>
                    <a:p>
                      <a:pPr marL="457200" lvl="1" indent="-457200" algn="l" defTabSz="1295400">
                        <a:buSzPct val="125000"/>
                        <a:buChar char="•"/>
                        <a:defRPr sz="1800">
                          <a:uFillTx/>
                        </a:defRPr>
                      </a:pPr>
                      <a:r>
                        <a:rPr spc="-18">
                          <a:uFill>
                            <a:solidFill/>
                          </a:uFill>
                        </a:rPr>
                        <a:t>Could you start by just looking at the litters from the first cat? What would you do after that?</a:t>
                      </a:r>
                    </a:p>
                  </a:txBody>
                  <a:tcPr marL="76200" marR="76200" marT="76200" marB="76200" horzOverflow="overflow">
                    <a:lnL w="28575">
                      <a:solidFill>
                        <a:srgbClr val="000000"/>
                      </a:solidFill>
                      <a:miter lim="400000"/>
                    </a:lnL>
                    <a:lnR w="28575">
                      <a:solidFill>
                        <a:srgbClr val="000000"/>
                      </a:solidFill>
                      <a:miter lim="400000"/>
                    </a:lnR>
                    <a:lnT w="28575">
                      <a:solidFill>
                        <a:srgbClr val="000000"/>
                      </a:solidFill>
                      <a:miter lim="400000"/>
                    </a:lnT>
                    <a:lnB w="28575">
                      <a:solidFill>
                        <a:srgbClr val="000000"/>
                      </a:solidFill>
                      <a:miter lim="400000"/>
                    </a:lnB>
                  </a:tcPr>
                </a:tc>
              </a:tr>
              <a:tr h="1064815">
                <a:tc>
                  <a:txBody>
                    <a:bodyPr/>
                    <a:lstStyle/>
                    <a:p>
                      <a:pPr lvl="0" algn="l" defTabSz="1295400">
                        <a:defRPr sz="1800">
                          <a:uFillTx/>
                        </a:defRPr>
                      </a:pPr>
                      <a:r>
                        <a:rPr b="1" spc="-18">
                          <a:uFill>
                            <a:solidFill/>
                          </a:uFill>
                        </a:rPr>
                        <a:t>Develops a partial model </a:t>
                      </a:r>
                    </a:p>
                  </a:txBody>
                  <a:tcPr marL="76200" marR="76200" marT="76200" marB="76200" horzOverflow="overflow">
                    <a:lnL w="28575">
                      <a:solidFill>
                        <a:srgbClr val="000000"/>
                      </a:solidFill>
                      <a:miter lim="400000"/>
                    </a:lnL>
                    <a:lnR w="28575">
                      <a:solidFill>
                        <a:srgbClr val="000000"/>
                      </a:solidFill>
                      <a:miter lim="400000"/>
                    </a:lnR>
                    <a:lnT w="28575">
                      <a:solidFill>
                        <a:srgbClr val="000000"/>
                      </a:solidFill>
                      <a:miter lim="400000"/>
                    </a:lnT>
                    <a:lnB w="28575">
                      <a:solidFill>
                        <a:srgbClr val="000000"/>
                      </a:solidFill>
                      <a:miter lim="400000"/>
                    </a:lnB>
                  </a:tcPr>
                </a:tc>
                <a:tc>
                  <a:txBody>
                    <a:bodyPr/>
                    <a:lstStyle/>
                    <a:p>
                      <a:pPr marL="457200" lvl="1" indent="-457200" algn="l" defTabSz="1295400">
                        <a:buSzPct val="125000"/>
                        <a:buChar char="•"/>
                        <a:defRPr sz="1800">
                          <a:uFillTx/>
                        </a:defRPr>
                      </a:pPr>
                      <a:r>
                        <a:rPr spc="-18">
                          <a:uFill>
                            <a:solidFill/>
                          </a:uFill>
                        </a:rPr>
                        <a:t>Do you think the first litter of kittens will have time to grow and have litters of their own? What about their kittens?</a:t>
                      </a:r>
                    </a:p>
                  </a:txBody>
                  <a:tcPr marL="76200" marR="76200" marT="76200" marB="76200" horzOverflow="overflow">
                    <a:lnL w="28575">
                      <a:solidFill>
                        <a:srgbClr val="000000"/>
                      </a:solidFill>
                      <a:miter lim="400000"/>
                    </a:lnL>
                    <a:lnR w="28575">
                      <a:solidFill>
                        <a:srgbClr val="000000"/>
                      </a:solidFill>
                      <a:miter lim="400000"/>
                    </a:lnR>
                    <a:lnT w="28575">
                      <a:solidFill>
                        <a:srgbClr val="000000"/>
                      </a:solidFill>
                      <a:miter lim="400000"/>
                    </a:lnT>
                    <a:lnB w="28575">
                      <a:solidFill>
                        <a:srgbClr val="000000"/>
                      </a:solidFill>
                      <a:miter lim="400000"/>
                    </a:lnB>
                  </a:tcPr>
                </a:tc>
              </a:tr>
              <a:tr h="1064243">
                <a:tc>
                  <a:txBody>
                    <a:bodyPr/>
                    <a:lstStyle/>
                    <a:p>
                      <a:pPr lvl="0" algn="l" defTabSz="1295400">
                        <a:defRPr sz="1800">
                          <a:uFillTx/>
                        </a:defRPr>
                      </a:pPr>
                      <a:r>
                        <a:rPr b="1" spc="-18">
                          <a:uFill>
                            <a:solidFill/>
                          </a:uFill>
                        </a:rPr>
                        <a:t>Does not make clear or reasonable assumptions </a:t>
                      </a:r>
                    </a:p>
                  </a:txBody>
                  <a:tcPr marL="76200" marR="76200" marT="76200" marB="76200" horzOverflow="overflow">
                    <a:lnL w="28575">
                      <a:solidFill>
                        <a:srgbClr val="000000"/>
                      </a:solidFill>
                      <a:miter lim="400000"/>
                    </a:lnL>
                    <a:lnR w="28575">
                      <a:solidFill>
                        <a:srgbClr val="000000"/>
                      </a:solidFill>
                      <a:miter lim="400000"/>
                    </a:lnR>
                    <a:lnT w="28575">
                      <a:solidFill>
                        <a:srgbClr val="000000"/>
                      </a:solidFill>
                      <a:miter lim="400000"/>
                    </a:lnT>
                    <a:lnB w="28575">
                      <a:solidFill>
                        <a:srgbClr val="000000"/>
                      </a:solidFill>
                      <a:miter lim="400000"/>
                    </a:lnB>
                  </a:tcPr>
                </a:tc>
                <a:tc>
                  <a:txBody>
                    <a:bodyPr/>
                    <a:lstStyle/>
                    <a:p>
                      <a:pPr marL="457200" lvl="1" indent="-457200" algn="l" defTabSz="1295400">
                        <a:buSzPct val="125000"/>
                        <a:buChar char="•"/>
                        <a:defRPr sz="1800">
                          <a:uFillTx/>
                        </a:defRPr>
                      </a:pPr>
                      <a:r>
                        <a:rPr spc="-18">
                          <a:uFill>
                            <a:solidFill/>
                          </a:uFill>
                        </a:rPr>
                        <a:t>What assumptions have you made? </a:t>
                      </a:r>
                      <a:br>
                        <a:rPr spc="-18">
                          <a:uFill>
                            <a:solidFill/>
                          </a:uFill>
                        </a:rPr>
                      </a:br>
                      <a:r>
                        <a:rPr spc="-18">
                          <a:uFill>
                            <a:solidFill/>
                          </a:uFill>
                        </a:rPr>
                        <a:t>Are all your kittens are born at the beginning of the year?</a:t>
                      </a:r>
                    </a:p>
                  </a:txBody>
                  <a:tcPr marL="76200" marR="76200" marT="76200" marB="76200" horzOverflow="overflow">
                    <a:lnL w="28575">
                      <a:solidFill>
                        <a:srgbClr val="000000"/>
                      </a:solidFill>
                      <a:miter lim="400000"/>
                    </a:lnL>
                    <a:lnR w="28575">
                      <a:solidFill>
                        <a:srgbClr val="000000"/>
                      </a:solidFill>
                      <a:miter lim="400000"/>
                    </a:lnR>
                    <a:lnT w="28575">
                      <a:solidFill>
                        <a:srgbClr val="000000"/>
                      </a:solidFill>
                      <a:miter lim="400000"/>
                    </a:lnT>
                    <a:lnB w="28575">
                      <a:solidFill>
                        <a:srgbClr val="000000"/>
                      </a:solidFill>
                      <a:miter lim="400000"/>
                    </a:lnB>
                  </a:tcPr>
                </a:tc>
              </a:tr>
              <a:tr h="819623">
                <a:tc>
                  <a:txBody>
                    <a:bodyPr/>
                    <a:lstStyle/>
                    <a:p>
                      <a:pPr lvl="0" algn="l" defTabSz="1295400">
                        <a:defRPr sz="1800">
                          <a:uFillTx/>
                        </a:defRPr>
                      </a:pPr>
                      <a:r>
                        <a:rPr b="1" spc="-18">
                          <a:uFill>
                            <a:solidFill/>
                          </a:uFill>
                        </a:rPr>
                        <a:t>Makes a successful attempt</a:t>
                      </a:r>
                    </a:p>
                  </a:txBody>
                  <a:tcPr marL="76200" marR="76200" marT="76200" marB="76200" horzOverflow="overflow">
                    <a:lnL w="28575">
                      <a:solidFill>
                        <a:srgbClr val="000000"/>
                      </a:solidFill>
                      <a:miter lim="400000"/>
                    </a:lnL>
                    <a:lnR w="28575">
                      <a:solidFill>
                        <a:srgbClr val="000000"/>
                      </a:solidFill>
                      <a:miter lim="400000"/>
                    </a:lnR>
                    <a:lnT w="28575">
                      <a:solidFill>
                        <a:srgbClr val="000000"/>
                      </a:solidFill>
                      <a:miter lim="400000"/>
                    </a:lnT>
                    <a:lnB w="28575">
                      <a:solidFill>
                        <a:srgbClr val="000000"/>
                      </a:solidFill>
                      <a:miter lim="400000"/>
                    </a:lnB>
                  </a:tcPr>
                </a:tc>
                <a:tc>
                  <a:txBody>
                    <a:bodyPr/>
                    <a:lstStyle/>
                    <a:p>
                      <a:pPr marL="457200" lvl="1" indent="-457200" algn="l" defTabSz="1295400">
                        <a:buSzPct val="125000"/>
                        <a:buChar char="•"/>
                        <a:defRPr sz="1800">
                          <a:uFillTx/>
                        </a:defRPr>
                      </a:pPr>
                      <a:r>
                        <a:rPr spc="-18">
                          <a:uFill>
                            <a:solidFill/>
                          </a:uFill>
                        </a:rPr>
                        <a:t>How could you check this using a different method?</a:t>
                      </a:r>
                    </a:p>
                  </a:txBody>
                  <a:tcPr marL="76200" marR="76200" marT="76200" marB="76200" horzOverflow="overflow">
                    <a:lnL w="28575">
                      <a:solidFill>
                        <a:srgbClr val="000000"/>
                      </a:solidFill>
                      <a:miter lim="400000"/>
                    </a:lnL>
                    <a:lnR w="28575">
                      <a:solidFill>
                        <a:srgbClr val="000000"/>
                      </a:solidFill>
                      <a:miter lim="400000"/>
                    </a:lnR>
                    <a:lnT w="28575">
                      <a:solidFill>
                        <a:srgbClr val="000000"/>
                      </a:solidFill>
                      <a:miter lim="400000"/>
                    </a:lnT>
                    <a:lnB w="28575">
                      <a:solidFill>
                        <a:srgbClr val="000000"/>
                      </a:solidFill>
                      <a:miter lim="400000"/>
                    </a:lnB>
                  </a:tcPr>
                </a:tc>
              </a:tr>
            </a:tbl>
          </a:graphicData>
        </a:graphic>
      </p:graphicFrame>
    </p:spTree>
    <p:extLst>
      <p:ext uri="{BB962C8B-B14F-4D97-AF65-F5344CB8AC3E}">
        <p14:creationId xmlns:p14="http://schemas.microsoft.com/office/powerpoint/2010/main" val="353857588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 name="Shape 357"/>
          <p:cNvSpPr>
            <a:spLocks noGrp="1"/>
          </p:cNvSpPr>
          <p:nvPr>
            <p:ph type="title"/>
          </p:nvPr>
        </p:nvSpPr>
        <p:spPr/>
        <p:txBody>
          <a:bodyPr/>
          <a:lstStyle/>
          <a:p>
            <a:pPr lvl="0"/>
            <a:r>
              <a:rPr lang="en-US" smtClean="0"/>
              <a:t>Sample student work</a:t>
            </a:r>
            <a:endParaRPr lang="en-US" dirty="0"/>
          </a:p>
        </p:txBody>
      </p:sp>
      <p:pic>
        <p:nvPicPr>
          <p:cNvPr id="2" name="Picture 1"/>
          <p:cNvPicPr>
            <a:picLocks noChangeAspect="1"/>
          </p:cNvPicPr>
          <p:nvPr/>
        </p:nvPicPr>
        <p:blipFill>
          <a:blip r:embed="rId2"/>
          <a:stretch>
            <a:fillRect/>
          </a:stretch>
        </p:blipFill>
        <p:spPr>
          <a:xfrm>
            <a:off x="342900" y="962388"/>
            <a:ext cx="8445500" cy="5397500"/>
          </a:xfrm>
          <a:prstGeom prst="rect">
            <a:avLst/>
          </a:prstGeom>
        </p:spPr>
      </p:pic>
    </p:spTree>
    <p:extLst>
      <p:ext uri="{BB962C8B-B14F-4D97-AF65-F5344CB8AC3E}">
        <p14:creationId xmlns:p14="http://schemas.microsoft.com/office/powerpoint/2010/main" val="91956212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Modelling</a:t>
            </a:r>
            <a:r>
              <a:rPr lang="en-US" dirty="0" smtClean="0"/>
              <a:t> in the Classroom</a:t>
            </a:r>
            <a:endParaRPr lang="en-US" dirty="0"/>
          </a:p>
        </p:txBody>
      </p:sp>
      <p:pic>
        <p:nvPicPr>
          <p:cNvPr id="4" name="Content Placeholder 3"/>
          <p:cNvPicPr>
            <a:picLocks noGrp="1" noChangeAspect="1"/>
          </p:cNvPicPr>
          <p:nvPr>
            <p:ph idx="1"/>
          </p:nvPr>
        </p:nvPicPr>
        <p:blipFill>
          <a:blip r:embed="rId2" cstate="screen">
            <a:extLst>
              <a:ext uri="{28A0092B-C50C-407E-A947-70E740481C1C}">
                <a14:useLocalDpi xmlns:a14="http://schemas.microsoft.com/office/drawing/2010/main"/>
              </a:ext>
            </a:extLst>
          </a:blip>
          <a:srcRect t="2944" b="2944"/>
          <a:stretch>
            <a:fillRect/>
          </a:stretch>
        </p:blipFill>
        <p:spPr/>
      </p:pic>
    </p:spTree>
    <p:extLst>
      <p:ext uri="{BB962C8B-B14F-4D97-AF65-F5344CB8AC3E}">
        <p14:creationId xmlns:p14="http://schemas.microsoft.com/office/powerpoint/2010/main" val="1767821379"/>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457200" y="4174968"/>
            <a:ext cx="8229600" cy="1755931"/>
          </a:xfrm>
        </p:spPr>
        <p:txBody>
          <a:bodyPr/>
          <a:lstStyle/>
          <a:p>
            <a:pPr marL="0" indent="0">
              <a:buNone/>
            </a:pPr>
            <a:r>
              <a:rPr lang="en-US" b="1" dirty="0" smtClean="0"/>
              <a:t>Supporting teachers’ and system development</a:t>
            </a:r>
            <a:endParaRPr lang="en-US" b="1" dirty="0"/>
          </a:p>
          <a:p>
            <a:pPr marL="0" indent="0">
              <a:buNone/>
            </a:pPr>
            <a:r>
              <a:rPr lang="en-US" b="1" dirty="0" smtClean="0"/>
              <a:t>1967 - </a:t>
            </a:r>
            <a:endParaRPr lang="en-US" b="1" dirty="0"/>
          </a:p>
        </p:txBody>
      </p:sp>
      <p:pic>
        <p:nvPicPr>
          <p:cNvPr id="5" name="Feedback_Andy_s_Students_Hi_res-1.m4v">
            <a:hlinkClick r:id="" action="ppaction://media"/>
          </p:cNvPr>
          <p:cNvPicPr/>
          <p:nvPr>
            <a:videoFile r:link="rId2"/>
            <p:extLst>
              <p:ext uri="{DAA4B4D4-6D71-4841-9C94-3DE7FCFB9230}">
                <p14:media xmlns:p14="http://schemas.microsoft.com/office/powerpoint/2010/main" r:link="rId1"/>
              </p:ext>
            </p:extLst>
          </p:nvPr>
        </p:nvPicPr>
        <p:blipFill>
          <a:blip r:embed="rId4"/>
          <a:stretch>
            <a:fillRect/>
          </a:stretch>
        </p:blipFill>
        <p:spPr>
          <a:xfrm>
            <a:off x="2269464" y="1158776"/>
            <a:ext cx="4215638" cy="2781027"/>
          </a:xfrm>
          <a:prstGeom prst="rect">
            <a:avLst/>
          </a:prstGeom>
        </p:spPr>
      </p:pic>
    </p:spTree>
    <p:extLst>
      <p:ext uri="{BB962C8B-B14F-4D97-AF65-F5344CB8AC3E}">
        <p14:creationId xmlns:p14="http://schemas.microsoft.com/office/powerpoint/2010/main" val="4240828914"/>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31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p:cTn id="12"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5" name="Shape 635"/>
          <p:cNvSpPr>
            <a:spLocks noGrp="1"/>
          </p:cNvSpPr>
          <p:nvPr>
            <p:ph type="title"/>
          </p:nvPr>
        </p:nvSpPr>
        <p:spPr>
          <a:prstGeom prst="rect">
            <a:avLst/>
          </a:prstGeom>
        </p:spPr>
        <p:txBody>
          <a:bodyPr/>
          <a:lstStyle/>
          <a:p>
            <a:r>
              <a:t>Why tools for professional development?</a:t>
            </a:r>
          </a:p>
        </p:txBody>
      </p:sp>
      <p:sp>
        <p:nvSpPr>
          <p:cNvPr id="636" name="Shape 636"/>
          <p:cNvSpPr>
            <a:spLocks noGrp="1"/>
          </p:cNvSpPr>
          <p:nvPr>
            <p:ph type="body" idx="1"/>
          </p:nvPr>
        </p:nvSpPr>
        <p:spPr>
          <a:xfrm>
            <a:off x="584200" y="795338"/>
            <a:ext cx="8229600" cy="5562600"/>
          </a:xfrm>
          <a:prstGeom prst="rect">
            <a:avLst/>
          </a:prstGeom>
        </p:spPr>
        <p:txBody>
          <a:bodyPr>
            <a:normAutofit/>
          </a:bodyPr>
          <a:lstStyle/>
          <a:p>
            <a:pPr marL="0" indent="0">
              <a:buNone/>
              <a:defRPr>
                <a:solidFill>
                  <a:srgbClr val="B51A00"/>
                </a:solidFill>
                <a:uFill>
                  <a:solidFill>
                    <a:srgbClr val="B51A00"/>
                  </a:solidFill>
                </a:uFill>
              </a:defRPr>
            </a:pPr>
            <a:r>
              <a:rPr lang="en-GB" dirty="0" smtClean="0">
                <a:solidFill>
                  <a:schemeClr val="tx1"/>
                </a:solidFill>
              </a:rPr>
              <a:t>• </a:t>
            </a:r>
            <a:r>
              <a:rPr lang="en-GB" dirty="0">
                <a:solidFill>
                  <a:schemeClr val="tx1"/>
                </a:solidFill>
              </a:rPr>
              <a:t> Shortage of PD leaders with the </a:t>
            </a:r>
            <a:r>
              <a:rPr lang="en-GB" dirty="0" smtClean="0">
                <a:solidFill>
                  <a:schemeClr val="tx1"/>
                </a:solidFill>
              </a:rPr>
              <a:t>skills needed</a:t>
            </a:r>
          </a:p>
          <a:p>
            <a:pPr marL="0" indent="0">
              <a:buNone/>
              <a:defRPr>
                <a:solidFill>
                  <a:srgbClr val="B51A00"/>
                </a:solidFill>
                <a:uFill>
                  <a:solidFill>
                    <a:srgbClr val="B51A00"/>
                  </a:solidFill>
                </a:uFill>
              </a:defRPr>
            </a:pPr>
            <a:r>
              <a:rPr lang="en-GB" dirty="0" smtClean="0">
                <a:solidFill>
                  <a:schemeClr val="tx1"/>
                </a:solidFill>
              </a:rPr>
              <a:t>•  </a:t>
            </a:r>
            <a:r>
              <a:rPr lang="en-GB" dirty="0">
                <a:solidFill>
                  <a:schemeClr val="tx1"/>
                </a:solidFill>
              </a:rPr>
              <a:t>Designing PD that:</a:t>
            </a:r>
          </a:p>
          <a:p>
            <a:pPr marL="1243330" lvl="2" indent="-373380">
              <a:defRPr sz="3000" b="1">
                <a:solidFill>
                  <a:srgbClr val="B51A00"/>
                </a:solidFill>
                <a:uFill>
                  <a:solidFill>
                    <a:srgbClr val="B51A00"/>
                  </a:solidFill>
                </a:uFill>
              </a:defRPr>
            </a:pPr>
            <a:r>
              <a:rPr lang="en-GB" sz="3000" dirty="0">
                <a:solidFill>
                  <a:srgbClr val="FF0000"/>
                </a:solidFill>
              </a:rPr>
              <a:t>actually changes classroom practice</a:t>
            </a:r>
          </a:p>
          <a:p>
            <a:pPr marL="1243330" lvl="2" indent="-373380">
              <a:defRPr sz="3000" b="1">
                <a:solidFill>
                  <a:srgbClr val="B51A00"/>
                </a:solidFill>
                <a:uFill>
                  <a:solidFill>
                    <a:srgbClr val="B51A00"/>
                  </a:solidFill>
                </a:uFill>
              </a:defRPr>
            </a:pPr>
            <a:r>
              <a:rPr lang="en-GB" sz="3000" dirty="0">
                <a:solidFill>
                  <a:srgbClr val="FF0000"/>
                </a:solidFill>
              </a:rPr>
              <a:t>is cost-effective in teacher time</a:t>
            </a:r>
          </a:p>
          <a:p>
            <a:pPr marL="0" indent="0">
              <a:buNone/>
              <a:defRPr>
                <a:solidFill>
                  <a:srgbClr val="B51A00"/>
                </a:solidFill>
                <a:uFill>
                  <a:solidFill>
                    <a:srgbClr val="B51A00"/>
                  </a:solidFill>
                </a:uFill>
              </a:defRPr>
            </a:pPr>
            <a:r>
              <a:rPr lang="en-GB" dirty="0">
                <a:solidFill>
                  <a:schemeClr val="tx1"/>
                </a:solidFill>
              </a:rPr>
              <a:t>is </a:t>
            </a:r>
            <a:r>
              <a:rPr lang="en-GB" dirty="0" smtClean="0">
                <a:solidFill>
                  <a:schemeClr val="tx1"/>
                </a:solidFill>
              </a:rPr>
              <a:t>a challenging design problem.</a:t>
            </a:r>
          </a:p>
          <a:p>
            <a:pPr marL="0" indent="0">
              <a:buNone/>
              <a:defRPr>
                <a:solidFill>
                  <a:srgbClr val="B51A00"/>
                </a:solidFill>
                <a:uFill>
                  <a:solidFill>
                    <a:srgbClr val="B51A00"/>
                  </a:solidFill>
                </a:uFill>
              </a:defRPr>
            </a:pPr>
            <a:r>
              <a:rPr lang="en-GB" sz="2800" dirty="0" smtClean="0"/>
              <a:t>Key elements</a:t>
            </a:r>
            <a:endParaRPr lang="en-GB" sz="2800" dirty="0"/>
          </a:p>
          <a:p>
            <a:pPr marL="727964" lvl="1" indent="-373380">
              <a:defRPr sz="3000" b="1">
                <a:uFill>
                  <a:solidFill>
                    <a:srgbClr val="B51A00"/>
                  </a:solidFill>
                </a:uFill>
              </a:defRPr>
            </a:pPr>
            <a:r>
              <a:rPr lang="en-GB" dirty="0" smtClean="0"/>
              <a:t>Activity based – </a:t>
            </a:r>
            <a:r>
              <a:rPr lang="en-GB" dirty="0" smtClean="0">
                <a:solidFill>
                  <a:srgbClr val="0000FF"/>
                </a:solidFill>
              </a:rPr>
              <a:t>active learning by teachers</a:t>
            </a:r>
          </a:p>
          <a:p>
            <a:pPr marL="727964" lvl="1" indent="-373380">
              <a:defRPr sz="3000" b="1">
                <a:uFill>
                  <a:solidFill>
                    <a:srgbClr val="B51A00"/>
                  </a:solidFill>
                </a:uFill>
              </a:defRPr>
            </a:pPr>
            <a:r>
              <a:rPr lang="en-GB" dirty="0" smtClean="0"/>
              <a:t>On-going – lifetime development</a:t>
            </a:r>
            <a:endParaRPr lang="en-GB" dirty="0"/>
          </a:p>
          <a:p>
            <a:pPr marL="727964" lvl="1" indent="-373380">
              <a:defRPr sz="3000" b="1">
                <a:uFill>
                  <a:solidFill>
                    <a:srgbClr val="B51A00"/>
                  </a:solidFill>
                </a:uFill>
              </a:defRPr>
            </a:pPr>
            <a:r>
              <a:rPr lang="en-GB" dirty="0" smtClean="0"/>
              <a:t>In a framework – TRU</a:t>
            </a:r>
          </a:p>
          <a:p>
            <a:pPr marL="354584" lvl="1" indent="0">
              <a:buNone/>
              <a:defRPr sz="3000" b="1">
                <a:uFill>
                  <a:solidFill>
                    <a:srgbClr val="B51A00"/>
                  </a:solidFill>
                </a:uFill>
              </a:defRPr>
            </a:pPr>
            <a:r>
              <a:rPr lang="en-GB" dirty="0" smtClean="0">
                <a:solidFill>
                  <a:srgbClr val="0000FF"/>
                </a:solidFill>
              </a:rPr>
              <a:t>supported by well-engineered tools</a:t>
            </a:r>
            <a:endParaRPr lang="en-GB" dirty="0">
              <a:solidFill>
                <a:srgbClr val="0000FF"/>
              </a:solidFill>
            </a:endParaRPr>
          </a:p>
          <a:p>
            <a:pPr>
              <a:defRPr>
                <a:solidFill>
                  <a:srgbClr val="B51A00"/>
                </a:solidFill>
                <a:uFill>
                  <a:solidFill>
                    <a:srgbClr val="B51A00"/>
                  </a:solidFill>
                </a:uFill>
              </a:defRPr>
            </a:pPr>
            <a:endParaRPr lang="en-GB" dirty="0">
              <a:solidFill>
                <a:schemeClr val="tx1"/>
              </a:solidFill>
            </a:endParaRPr>
          </a:p>
          <a:p>
            <a:pPr>
              <a:defRPr>
                <a:solidFill>
                  <a:srgbClr val="B51A00"/>
                </a:solidFill>
                <a:uFill>
                  <a:solidFill>
                    <a:srgbClr val="B51A00"/>
                  </a:solidFill>
                </a:uFill>
              </a:defRPr>
            </a:pPr>
            <a:endParaRPr dirty="0">
              <a:solidFill>
                <a:schemeClr val="tx1"/>
              </a:solidFill>
            </a:endParaRPr>
          </a:p>
        </p:txBody>
      </p:sp>
    </p:spTree>
    <p:extLst>
      <p:ext uri="{BB962C8B-B14F-4D97-AF65-F5344CB8AC3E}">
        <p14:creationId xmlns:p14="http://schemas.microsoft.com/office/powerpoint/2010/main" val="3350679093"/>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9" name="Shape 939"/>
          <p:cNvSpPr>
            <a:spLocks noGrp="1"/>
          </p:cNvSpPr>
          <p:nvPr>
            <p:ph type="title"/>
          </p:nvPr>
        </p:nvSpPr>
        <p:spPr>
          <a:prstGeom prst="rect">
            <a:avLst/>
          </a:prstGeom>
        </p:spPr>
        <p:txBody>
          <a:bodyPr/>
          <a:lstStyle/>
          <a:p>
            <a:pPr lvl="0">
              <a:defRPr sz="1800" b="0">
                <a:solidFill>
                  <a:srgbClr val="000000"/>
                </a:solidFill>
                <a:uFillTx/>
              </a:defRPr>
            </a:pPr>
            <a:r>
              <a:rPr lang="en-GB" sz="3000" b="1" dirty="0" smtClean="0">
                <a:solidFill>
                  <a:srgbClr val="B9262C"/>
                </a:solidFill>
                <a:uFill>
                  <a:solidFill>
                    <a:srgbClr val="B9262C"/>
                  </a:solidFill>
                </a:uFill>
              </a:rPr>
              <a:t>“The Sandwich Model” </a:t>
            </a:r>
            <a:r>
              <a:rPr lang="en-GB" sz="2000" b="1" dirty="0" err="1" smtClean="0">
                <a:solidFill>
                  <a:srgbClr val="CAACDD"/>
                </a:solidFill>
                <a:uFill>
                  <a:solidFill>
                    <a:srgbClr val="B9262C"/>
                  </a:solidFill>
                </a:uFill>
              </a:rPr>
              <a:t>Bowland</a:t>
            </a:r>
            <a:r>
              <a:rPr lang="en-GB" sz="2000" b="1" dirty="0" smtClean="0">
                <a:solidFill>
                  <a:srgbClr val="CAACDD"/>
                </a:solidFill>
                <a:uFill>
                  <a:solidFill>
                    <a:srgbClr val="B9262C"/>
                  </a:solidFill>
                </a:uFill>
              </a:rPr>
              <a:t> Math, MAP</a:t>
            </a:r>
            <a:endParaRPr sz="2000" b="1" dirty="0">
              <a:solidFill>
                <a:srgbClr val="0000FF"/>
              </a:solidFill>
              <a:uFill>
                <a:solidFill>
                  <a:srgbClr val="B9262C"/>
                </a:solidFill>
              </a:uFill>
            </a:endParaRPr>
          </a:p>
        </p:txBody>
      </p:sp>
      <p:sp>
        <p:nvSpPr>
          <p:cNvPr id="940" name="Shape 940"/>
          <p:cNvSpPr>
            <a:spLocks noGrp="1"/>
          </p:cNvSpPr>
          <p:nvPr>
            <p:ph type="body" idx="1"/>
          </p:nvPr>
        </p:nvSpPr>
        <p:spPr>
          <a:prstGeom prst="rect">
            <a:avLst/>
          </a:prstGeom>
        </p:spPr>
        <p:txBody>
          <a:bodyPr/>
          <a:lstStyle/>
          <a:p>
            <a:pPr marL="0" lvl="0" indent="0">
              <a:buNone/>
              <a:defRPr sz="1800" b="0">
                <a:solidFill>
                  <a:srgbClr val="000000"/>
                </a:solidFill>
                <a:uFillTx/>
              </a:defRPr>
            </a:pPr>
            <a:r>
              <a:rPr lang="en-GB" sz="2591" dirty="0">
                <a:solidFill>
                  <a:srgbClr val="123462"/>
                </a:solidFill>
                <a:uFill>
                  <a:solidFill>
                    <a:srgbClr val="123462"/>
                  </a:solidFill>
                </a:uFill>
              </a:rPr>
              <a:t>M</a:t>
            </a:r>
            <a:r>
              <a:rPr sz="2591" dirty="0" smtClean="0">
                <a:solidFill>
                  <a:srgbClr val="123462"/>
                </a:solidFill>
                <a:uFill>
                  <a:solidFill>
                    <a:srgbClr val="123462"/>
                  </a:solidFill>
                </a:uFill>
              </a:rPr>
              <a:t>odules </a:t>
            </a:r>
            <a:r>
              <a:rPr lang="en-GB" sz="2591" dirty="0" smtClean="0">
                <a:solidFill>
                  <a:srgbClr val="123462"/>
                </a:solidFill>
                <a:uFill>
                  <a:solidFill>
                    <a:srgbClr val="123462"/>
                  </a:solidFill>
                </a:uFill>
              </a:rPr>
              <a:t>to </a:t>
            </a:r>
            <a:r>
              <a:rPr lang="en-US" sz="2591" dirty="0" smtClean="0">
                <a:solidFill>
                  <a:srgbClr val="123462"/>
                </a:solidFill>
                <a:uFill>
                  <a:solidFill>
                    <a:srgbClr val="123462"/>
                  </a:solidFill>
                </a:uFill>
              </a:rPr>
              <a:t>address </a:t>
            </a:r>
            <a:r>
              <a:rPr sz="2591" dirty="0" smtClean="0">
                <a:solidFill>
                  <a:srgbClr val="123462"/>
                </a:solidFill>
                <a:uFill>
                  <a:solidFill>
                    <a:srgbClr val="123462"/>
                  </a:solidFill>
                </a:uFill>
              </a:rPr>
              <a:t>ma</a:t>
            </a:r>
            <a:r>
              <a:rPr lang="en-GB" sz="2591" dirty="0" err="1" smtClean="0">
                <a:solidFill>
                  <a:srgbClr val="123462"/>
                </a:solidFill>
                <a:uFill>
                  <a:solidFill>
                    <a:srgbClr val="123462"/>
                  </a:solidFill>
                </a:uFill>
              </a:rPr>
              <a:t>jor</a:t>
            </a:r>
            <a:r>
              <a:rPr sz="2591" dirty="0" smtClean="0">
                <a:solidFill>
                  <a:srgbClr val="123462"/>
                </a:solidFill>
                <a:uFill>
                  <a:solidFill>
                    <a:srgbClr val="123462"/>
                  </a:solidFill>
                </a:uFill>
              </a:rPr>
              <a:t> </a:t>
            </a:r>
            <a:r>
              <a:rPr sz="2591" dirty="0">
                <a:solidFill>
                  <a:srgbClr val="123462"/>
                </a:solidFill>
                <a:uFill>
                  <a:solidFill>
                    <a:srgbClr val="123462"/>
                  </a:solidFill>
                </a:uFill>
              </a:rPr>
              <a:t>pedagogical challenges: </a:t>
            </a:r>
          </a:p>
          <a:p>
            <a:pPr lvl="0">
              <a:defRPr sz="1800" b="0">
                <a:solidFill>
                  <a:srgbClr val="000000"/>
                </a:solidFill>
                <a:uFillTx/>
              </a:defRPr>
            </a:pPr>
            <a:r>
              <a:rPr sz="2591" dirty="0">
                <a:solidFill>
                  <a:srgbClr val="123462"/>
                </a:solidFill>
                <a:uFill>
                  <a:solidFill>
                    <a:srgbClr val="123462"/>
                  </a:solidFill>
                </a:uFill>
              </a:rPr>
              <a:t>The model is a three part “sandwich”:</a:t>
            </a:r>
          </a:p>
          <a:p>
            <a:pPr marL="721034" lvl="1" indent="-366450">
              <a:defRPr sz="1800">
                <a:uFillTx/>
              </a:defRPr>
            </a:pPr>
            <a:r>
              <a:rPr sz="2591" b="1" dirty="0">
                <a:solidFill>
                  <a:srgbClr val="FF2600"/>
                </a:solidFill>
                <a:uFill>
                  <a:solidFill>
                    <a:srgbClr val="FF2600"/>
                  </a:solidFill>
                </a:uFill>
              </a:rPr>
              <a:t>Introductory session: </a:t>
            </a:r>
            <a:br>
              <a:rPr sz="2591" b="1" dirty="0">
                <a:solidFill>
                  <a:srgbClr val="FF2600"/>
                </a:solidFill>
                <a:uFill>
                  <a:solidFill>
                    <a:srgbClr val="FF2600"/>
                  </a:solidFill>
                </a:uFill>
              </a:rPr>
            </a:br>
            <a:r>
              <a:rPr sz="2591" dirty="0">
                <a:uFill>
                  <a:solidFill/>
                </a:uFill>
              </a:rPr>
              <a:t>Teachers work on problems, discuss pedagogical challenges they present, watch video of other teachers using these problems and plan lessons.</a:t>
            </a:r>
          </a:p>
          <a:p>
            <a:pPr marL="721034" lvl="1" indent="-366450">
              <a:defRPr sz="1800">
                <a:uFillTx/>
              </a:defRPr>
            </a:pPr>
            <a:r>
              <a:rPr sz="2591" b="1" dirty="0">
                <a:solidFill>
                  <a:srgbClr val="FF2600"/>
                </a:solidFill>
                <a:uFill>
                  <a:solidFill>
                    <a:srgbClr val="FF2600"/>
                  </a:solidFill>
                </a:uFill>
              </a:rPr>
              <a:t>Into the classroom: </a:t>
            </a:r>
            <a:br>
              <a:rPr sz="2591" b="1" dirty="0">
                <a:solidFill>
                  <a:srgbClr val="FF2600"/>
                </a:solidFill>
                <a:uFill>
                  <a:solidFill>
                    <a:srgbClr val="FF2600"/>
                  </a:solidFill>
                </a:uFill>
              </a:rPr>
            </a:br>
            <a:r>
              <a:rPr sz="2591" dirty="0">
                <a:uFill>
                  <a:solidFill/>
                </a:uFill>
              </a:rPr>
              <a:t>Teacher teach the planned lessons.</a:t>
            </a:r>
          </a:p>
          <a:p>
            <a:pPr marL="721034" lvl="1" indent="-366450">
              <a:defRPr sz="1800">
                <a:uFillTx/>
              </a:defRPr>
            </a:pPr>
            <a:r>
              <a:rPr sz="2591" b="1" dirty="0">
                <a:solidFill>
                  <a:srgbClr val="FF2600"/>
                </a:solidFill>
                <a:uFill>
                  <a:solidFill>
                    <a:srgbClr val="FF2600"/>
                  </a:solidFill>
                </a:uFill>
              </a:rPr>
              <a:t>Follow-up session: </a:t>
            </a:r>
            <a:br>
              <a:rPr sz="2591" b="1" dirty="0">
                <a:solidFill>
                  <a:srgbClr val="FF2600"/>
                </a:solidFill>
                <a:uFill>
                  <a:solidFill>
                    <a:srgbClr val="FF2600"/>
                  </a:solidFill>
                </a:uFill>
              </a:rPr>
            </a:br>
            <a:r>
              <a:rPr sz="2591" dirty="0">
                <a:uFill>
                  <a:solidFill/>
                </a:uFill>
              </a:rPr>
              <a:t>Teachers describe and reflect on what happened, discuss video extracts, and plan strategies for future lessons.</a:t>
            </a:r>
          </a:p>
        </p:txBody>
      </p:sp>
    </p:spTree>
    <p:extLst>
      <p:ext uri="{BB962C8B-B14F-4D97-AF65-F5344CB8AC3E}">
        <p14:creationId xmlns:p14="http://schemas.microsoft.com/office/powerpoint/2010/main" val="88464617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System Change</a:t>
            </a:r>
            <a:endParaRPr lang="en-US" dirty="0"/>
          </a:p>
        </p:txBody>
      </p:sp>
      <p:sp>
        <p:nvSpPr>
          <p:cNvPr id="3" name="Content Placeholder 2"/>
          <p:cNvSpPr>
            <a:spLocks noGrp="1"/>
          </p:cNvSpPr>
          <p:nvPr>
            <p:ph idx="1"/>
          </p:nvPr>
        </p:nvSpPr>
        <p:spPr>
          <a:xfrm>
            <a:off x="457199" y="1104380"/>
            <a:ext cx="8389523" cy="5490344"/>
          </a:xfrm>
        </p:spPr>
        <p:txBody>
          <a:bodyPr>
            <a:normAutofit/>
          </a:bodyPr>
          <a:lstStyle/>
          <a:p>
            <a:pPr marL="0" indent="0">
              <a:buNone/>
            </a:pPr>
            <a:r>
              <a:rPr lang="en-US" dirty="0" smtClean="0"/>
              <a:t>We should recognize </a:t>
            </a:r>
            <a:r>
              <a:rPr lang="en-US" dirty="0"/>
              <a:t>that we face Big Problems </a:t>
            </a:r>
          </a:p>
          <a:p>
            <a:pPr marL="0" indent="0">
              <a:buNone/>
            </a:pPr>
            <a:r>
              <a:rPr lang="en-US" dirty="0"/>
              <a:t>Big Problems need big coherent research </a:t>
            </a:r>
            <a:r>
              <a:rPr lang="en-US" dirty="0" smtClean="0"/>
              <a:t>efforts</a:t>
            </a:r>
          </a:p>
          <a:p>
            <a:pPr marL="0" indent="0">
              <a:buNone/>
            </a:pPr>
            <a:endParaRPr lang="en-US" dirty="0"/>
          </a:p>
          <a:p>
            <a:pPr marL="0" indent="0" algn="ctr">
              <a:buNone/>
            </a:pPr>
            <a:r>
              <a:rPr lang="en-US" dirty="0">
                <a:solidFill>
                  <a:srgbClr val="9D0000"/>
                </a:solidFill>
              </a:rPr>
              <a:t>Big collaborative R&amp;D programs to yield</a:t>
            </a:r>
          </a:p>
          <a:p>
            <a:pPr marL="0" indent="0" algn="ctr">
              <a:buNone/>
            </a:pPr>
            <a:r>
              <a:rPr lang="en-US" dirty="0">
                <a:solidFill>
                  <a:srgbClr val="9D0000"/>
                </a:solidFill>
              </a:rPr>
              <a:t>Robust solutions</a:t>
            </a:r>
          </a:p>
          <a:p>
            <a:pPr marL="0" indent="0">
              <a:buNone/>
            </a:pPr>
            <a:endParaRPr lang="en-US" dirty="0" smtClean="0"/>
          </a:p>
          <a:p>
            <a:pPr marL="0" indent="0">
              <a:buNone/>
            </a:pPr>
            <a:r>
              <a:rPr lang="en-US" dirty="0" smtClean="0"/>
              <a:t>In other </a:t>
            </a:r>
            <a:r>
              <a:rPr lang="en-US" dirty="0"/>
              <a:t>fields – </a:t>
            </a:r>
            <a:r>
              <a:rPr lang="en-US" dirty="0" smtClean="0"/>
              <a:t>these are organized</a:t>
            </a:r>
            <a:r>
              <a:rPr lang="en-US" dirty="0"/>
              <a:t>:</a:t>
            </a:r>
          </a:p>
          <a:p>
            <a:pPr marL="0" indent="0" algn="ctr">
              <a:buNone/>
            </a:pPr>
            <a:r>
              <a:rPr lang="en-US" dirty="0"/>
              <a:t>LHC, </a:t>
            </a:r>
            <a:r>
              <a:rPr lang="en-US" dirty="0" smtClean="0"/>
              <a:t>Human </a:t>
            </a:r>
            <a:r>
              <a:rPr lang="en-US" dirty="0"/>
              <a:t>Genome, …..</a:t>
            </a:r>
          </a:p>
          <a:p>
            <a:pPr marL="0" indent="0" algn="ctr">
              <a:buNone/>
            </a:pPr>
            <a:r>
              <a:rPr lang="en-US" dirty="0"/>
              <a:t> </a:t>
            </a:r>
            <a:br>
              <a:rPr lang="en-US" dirty="0"/>
            </a:br>
            <a:r>
              <a:rPr lang="en-US" dirty="0">
                <a:solidFill>
                  <a:srgbClr val="9D0000"/>
                </a:solidFill>
              </a:rPr>
              <a:t>“Big Education” can learn from “Big Science”</a:t>
            </a:r>
          </a:p>
          <a:p>
            <a:endParaRPr lang="en-US" dirty="0"/>
          </a:p>
          <a:p>
            <a:endParaRPr lang="en-US" sz="2800" dirty="0"/>
          </a:p>
        </p:txBody>
      </p:sp>
    </p:spTree>
    <p:extLst>
      <p:ext uri="{BB962C8B-B14F-4D97-AF65-F5344CB8AC3E}">
        <p14:creationId xmlns:p14="http://schemas.microsoft.com/office/powerpoint/2010/main" val="2975136952"/>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T</a:t>
            </a:r>
            <a:r>
              <a:rPr lang="en-US" sz="2800" dirty="0" smtClean="0"/>
              <a:t>ransforming </a:t>
            </a:r>
            <a:r>
              <a:rPr lang="en-US" sz="2800" dirty="0"/>
              <a:t>practice through </a:t>
            </a:r>
            <a:r>
              <a:rPr lang="en-US" sz="2800" dirty="0" smtClean="0"/>
              <a:t>engineering research</a:t>
            </a:r>
            <a:endParaRPr lang="en-US" sz="2800" dirty="0"/>
          </a:p>
        </p:txBody>
      </p:sp>
      <p:sp>
        <p:nvSpPr>
          <p:cNvPr id="3" name="Content Placeholder 2"/>
          <p:cNvSpPr>
            <a:spLocks noGrp="1"/>
          </p:cNvSpPr>
          <p:nvPr>
            <p:ph idx="1"/>
          </p:nvPr>
        </p:nvSpPr>
        <p:spPr/>
        <p:txBody>
          <a:bodyPr>
            <a:normAutofit/>
          </a:bodyPr>
          <a:lstStyle/>
          <a:p>
            <a:r>
              <a:rPr lang="en-US" b="0" dirty="0" err="1">
                <a:solidFill>
                  <a:srgbClr val="000000"/>
                </a:solidFill>
              </a:rPr>
              <a:t>Analysing</a:t>
            </a:r>
            <a:r>
              <a:rPr lang="en-US" b="0" dirty="0">
                <a:solidFill>
                  <a:srgbClr val="000000"/>
                </a:solidFill>
              </a:rPr>
              <a:t> existing situations</a:t>
            </a:r>
          </a:p>
          <a:p>
            <a:r>
              <a:rPr lang="en-US" b="0" dirty="0">
                <a:solidFill>
                  <a:srgbClr val="000000"/>
                </a:solidFill>
              </a:rPr>
              <a:t>Designing new processes, products and experiences for teachers and learners</a:t>
            </a:r>
          </a:p>
          <a:p>
            <a:r>
              <a:rPr lang="en-US" b="0" dirty="0">
                <a:solidFill>
                  <a:srgbClr val="000000"/>
                </a:solidFill>
              </a:rPr>
              <a:t>Articulating values and principles that underpin these “designs”</a:t>
            </a:r>
          </a:p>
          <a:p>
            <a:r>
              <a:rPr lang="en-US" b="0" dirty="0" err="1">
                <a:solidFill>
                  <a:srgbClr val="000000"/>
                </a:solidFill>
              </a:rPr>
              <a:t>Analysing</a:t>
            </a:r>
            <a:r>
              <a:rPr lang="en-US" b="0" dirty="0">
                <a:solidFill>
                  <a:srgbClr val="000000"/>
                </a:solidFill>
              </a:rPr>
              <a:t> “designs in action</a:t>
            </a:r>
            <a:r>
              <a:rPr lang="en-US" b="0" dirty="0" smtClean="0">
                <a:solidFill>
                  <a:srgbClr val="000000"/>
                </a:solidFill>
              </a:rPr>
              <a:t>” through trials</a:t>
            </a:r>
            <a:endParaRPr lang="en-US" b="0" dirty="0">
              <a:solidFill>
                <a:srgbClr val="000000"/>
              </a:solidFill>
            </a:endParaRPr>
          </a:p>
          <a:p>
            <a:r>
              <a:rPr lang="en-US" b="0" dirty="0">
                <a:solidFill>
                  <a:srgbClr val="000000"/>
                </a:solidFill>
              </a:rPr>
              <a:t>Revising and refining </a:t>
            </a:r>
            <a:r>
              <a:rPr lang="en-US" b="0" dirty="0" smtClean="0">
                <a:solidFill>
                  <a:srgbClr val="000000"/>
                </a:solidFill>
              </a:rPr>
              <a:t>designs and theories </a:t>
            </a:r>
            <a:r>
              <a:rPr lang="en-US" b="0" dirty="0">
                <a:solidFill>
                  <a:srgbClr val="000000"/>
                </a:solidFill>
              </a:rPr>
              <a:t>in the light of </a:t>
            </a:r>
            <a:r>
              <a:rPr lang="en-US" b="0" dirty="0" smtClean="0">
                <a:solidFill>
                  <a:srgbClr val="000000"/>
                </a:solidFill>
              </a:rPr>
              <a:t>these</a:t>
            </a:r>
            <a:endParaRPr lang="en-US" b="0" dirty="0">
              <a:solidFill>
                <a:srgbClr val="000000"/>
              </a:solidFill>
            </a:endParaRPr>
          </a:p>
          <a:p>
            <a:r>
              <a:rPr lang="en-US" b="0" dirty="0">
                <a:solidFill>
                  <a:srgbClr val="000000"/>
                </a:solidFill>
              </a:rPr>
              <a:t>“Scaling up” designs for use by others. </a:t>
            </a:r>
          </a:p>
        </p:txBody>
      </p:sp>
    </p:spTree>
    <p:extLst>
      <p:ext uri="{BB962C8B-B14F-4D97-AF65-F5344CB8AC3E}">
        <p14:creationId xmlns:p14="http://schemas.microsoft.com/office/powerpoint/2010/main" val="1828112944"/>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Shape 39"/>
          <p:cNvSpPr/>
          <p:nvPr/>
        </p:nvSpPr>
        <p:spPr>
          <a:xfrm>
            <a:off x="4672515" y="5959701"/>
            <a:ext cx="0" cy="461665"/>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marL="342900" marR="40639" indent="-342900" algn="ctr">
              <a:spcBef>
                <a:spcPts val="800"/>
              </a:spcBef>
              <a:buClr>
                <a:srgbClr val="FF2600"/>
              </a:buClr>
              <a:buFont typeface="Arial"/>
              <a:defRPr sz="1800"/>
            </a:pPr>
            <a:endParaRPr sz="3000" b="1" dirty="0">
              <a:solidFill>
                <a:srgbClr val="042453"/>
              </a:solidFill>
              <a:uFill>
                <a:solidFill>
                  <a:srgbClr val="B9262C"/>
                </a:solidFill>
              </a:uFill>
              <a:latin typeface="+mn-lt"/>
              <a:ea typeface="+mn-ea"/>
              <a:cs typeface="+mn-cs"/>
              <a:sym typeface="Calibri"/>
              <a:hlinkClick r:id="rId3"/>
            </a:endParaRPr>
          </a:p>
        </p:txBody>
      </p:sp>
      <p:sp>
        <p:nvSpPr>
          <p:cNvPr id="4" name="Title 3"/>
          <p:cNvSpPr>
            <a:spLocks noGrp="1"/>
          </p:cNvSpPr>
          <p:nvPr>
            <p:ph type="title"/>
          </p:nvPr>
        </p:nvSpPr>
        <p:spPr/>
        <p:txBody>
          <a:bodyPr/>
          <a:lstStyle/>
          <a:p>
            <a:r>
              <a:rPr lang="en-US" dirty="0" smtClean="0"/>
              <a:t>Where to find resources</a:t>
            </a:r>
            <a:endParaRPr lang="en-US" dirty="0"/>
          </a:p>
        </p:txBody>
      </p:sp>
      <p:sp>
        <p:nvSpPr>
          <p:cNvPr id="6" name="Content Placeholder 5"/>
          <p:cNvSpPr>
            <a:spLocks noGrp="1"/>
          </p:cNvSpPr>
          <p:nvPr>
            <p:ph idx="1"/>
          </p:nvPr>
        </p:nvSpPr>
        <p:spPr>
          <a:xfrm>
            <a:off x="457200" y="1104381"/>
            <a:ext cx="8229600" cy="1086860"/>
          </a:xfrm>
        </p:spPr>
        <p:txBody>
          <a:bodyPr/>
          <a:lstStyle/>
          <a:p>
            <a:pPr marL="0" indent="0" algn="ctr">
              <a:buNone/>
            </a:pPr>
            <a:r>
              <a:rPr lang="en-US" dirty="0" smtClean="0"/>
              <a:t>http</a:t>
            </a:r>
            <a:r>
              <a:rPr lang="en-US" dirty="0"/>
              <a:t>://</a:t>
            </a:r>
            <a:r>
              <a:rPr lang="en-US" dirty="0" err="1" smtClean="0"/>
              <a:t>map.mathshell.org</a:t>
            </a:r>
            <a:endParaRPr lang="en-US" dirty="0" smtClean="0"/>
          </a:p>
          <a:p>
            <a:pPr marL="0" indent="0" algn="ctr">
              <a:buNone/>
            </a:pPr>
            <a:r>
              <a:rPr lang="en-US" dirty="0" smtClean="0"/>
              <a:t>http://mathshell.org</a:t>
            </a:r>
          </a:p>
          <a:p>
            <a:pPr marL="0" indent="0" algn="ctr">
              <a:buNone/>
            </a:pPr>
            <a:endParaRPr lang="en-US" dirty="0" smtClean="0"/>
          </a:p>
          <a:p>
            <a:pPr marL="0" indent="0" algn="ctr">
              <a:buNone/>
            </a:pPr>
            <a:endParaRPr lang="en-US" dirty="0"/>
          </a:p>
          <a:p>
            <a:endParaRPr lang="en-US" dirty="0"/>
          </a:p>
        </p:txBody>
      </p:sp>
      <p:pic>
        <p:nvPicPr>
          <p:cNvPr id="7" name="Picture 6" descr="Screen Shot 2015-07-13 at 17.32.14.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2208302"/>
            <a:ext cx="9144000" cy="4600876"/>
          </a:xfrm>
          <a:prstGeom prst="rect">
            <a:avLst/>
          </a:prstGeom>
        </p:spPr>
      </p:pic>
    </p:spTree>
    <p:extLst>
      <p:ext uri="{BB962C8B-B14F-4D97-AF65-F5344CB8AC3E}">
        <p14:creationId xmlns:p14="http://schemas.microsoft.com/office/powerpoint/2010/main" val="14413631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1980s team</a:t>
            </a:r>
            <a:endParaRPr lang="en-US" dirty="0"/>
          </a:p>
        </p:txBody>
      </p:sp>
      <p:pic>
        <p:nvPicPr>
          <p:cNvPr id="13" name="Content Placeholder 12"/>
          <p:cNvPicPr>
            <a:picLocks noGrp="1" noChangeAspect="1"/>
          </p:cNvPicPr>
          <p:nvPr>
            <p:ph idx="1"/>
          </p:nvPr>
        </p:nvPicPr>
        <p:blipFill>
          <a:blip r:embed="rId2" cstate="screen">
            <a:extLst>
              <a:ext uri="{28A0092B-C50C-407E-A947-70E740481C1C}">
                <a14:useLocalDpi xmlns:a14="http://schemas.microsoft.com/office/drawing/2010/main"/>
              </a:ext>
            </a:extLst>
          </a:blip>
          <a:srcRect t="514" b="514"/>
          <a:stretch>
            <a:fillRect/>
          </a:stretch>
        </p:blipFill>
        <p:spPr/>
      </p:pic>
    </p:spTree>
    <p:extLst>
      <p:ext uri="{BB962C8B-B14F-4D97-AF65-F5344CB8AC3E}">
        <p14:creationId xmlns:p14="http://schemas.microsoft.com/office/powerpoint/2010/main" val="482780759"/>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 name="image27.jpg"/>
          <p:cNvPicPr/>
          <p:nvPr/>
        </p:nvPicPr>
        <p:blipFill>
          <a:blip r:embed="rId3" cstate="screen">
            <a:extLst>
              <a:ext uri="{28A0092B-C50C-407E-A947-70E740481C1C}">
                <a14:useLocalDpi xmlns:a14="http://schemas.microsoft.com/office/drawing/2010/main"/>
              </a:ext>
            </a:extLst>
          </a:blip>
          <a:srcRect/>
          <a:stretch>
            <a:fillRect/>
          </a:stretch>
        </p:blipFill>
        <p:spPr>
          <a:xfrm>
            <a:off x="5210938" y="1195178"/>
            <a:ext cx="1141942" cy="1483385"/>
          </a:xfrm>
          <a:prstGeom prst="rect">
            <a:avLst/>
          </a:prstGeom>
          <a:ln w="12700" cap="flat">
            <a:noFill/>
            <a:round/>
          </a:ln>
          <a:effectLst/>
        </p:spPr>
      </p:pic>
      <p:pic>
        <p:nvPicPr>
          <p:cNvPr id="138" name="Picture 3.png"/>
          <p:cNvPicPr/>
          <p:nvPr/>
        </p:nvPicPr>
        <p:blipFill rotWithShape="1">
          <a:blip r:embed="rId4" cstate="screen">
            <a:extLst>
              <a:ext uri="{28A0092B-C50C-407E-A947-70E740481C1C}">
                <a14:useLocalDpi xmlns:a14="http://schemas.microsoft.com/office/drawing/2010/main"/>
              </a:ext>
            </a:extLst>
          </a:blip>
          <a:srcRect b="-2455"/>
          <a:stretch/>
        </p:blipFill>
        <p:spPr>
          <a:xfrm>
            <a:off x="2371432" y="1152163"/>
            <a:ext cx="1080000" cy="1526400"/>
          </a:xfrm>
          <a:prstGeom prst="rect">
            <a:avLst/>
          </a:prstGeom>
          <a:ln w="12700" cap="flat">
            <a:noFill/>
            <a:miter lim="400000"/>
          </a:ln>
          <a:effectLst/>
        </p:spPr>
      </p:pic>
      <p:pic>
        <p:nvPicPr>
          <p:cNvPr id="139" name="Geoff.jpg"/>
          <p:cNvPicPr/>
          <p:nvPr/>
        </p:nvPicPr>
        <p:blipFill rotWithShape="1">
          <a:blip r:embed="rId5" cstate="screen">
            <a:extLst>
              <a:ext uri="{28A0092B-C50C-407E-A947-70E740481C1C}">
                <a14:useLocalDpi xmlns:a14="http://schemas.microsoft.com/office/drawing/2010/main"/>
              </a:ext>
            </a:extLst>
          </a:blip>
          <a:srcRect b="-2492"/>
          <a:stretch/>
        </p:blipFill>
        <p:spPr>
          <a:xfrm>
            <a:off x="885355" y="1151301"/>
            <a:ext cx="1065600" cy="1527262"/>
          </a:xfrm>
          <a:prstGeom prst="rect">
            <a:avLst/>
          </a:prstGeom>
          <a:ln w="12700" cap="flat">
            <a:noFill/>
            <a:miter lim="400000"/>
          </a:ln>
          <a:effectLst/>
        </p:spPr>
      </p:pic>
      <p:pic>
        <p:nvPicPr>
          <p:cNvPr id="144" name="Picture 7.png"/>
          <p:cNvPicPr/>
          <p:nvPr/>
        </p:nvPicPr>
        <p:blipFill rotWithShape="1">
          <a:blip r:embed="rId6" cstate="screen">
            <a:extLst>
              <a:ext uri="{28A0092B-C50C-407E-A947-70E740481C1C}">
                <a14:useLocalDpi xmlns:a14="http://schemas.microsoft.com/office/drawing/2010/main"/>
              </a:ext>
            </a:extLst>
          </a:blip>
          <a:srcRect/>
          <a:stretch/>
        </p:blipFill>
        <p:spPr>
          <a:xfrm>
            <a:off x="3730796" y="3067454"/>
            <a:ext cx="1072800" cy="1544599"/>
          </a:xfrm>
          <a:prstGeom prst="rect">
            <a:avLst/>
          </a:prstGeom>
          <a:ln w="12700" cap="flat">
            <a:noFill/>
            <a:miter lim="400000"/>
          </a:ln>
          <a:effectLst/>
        </p:spPr>
      </p:pic>
      <p:pic>
        <p:nvPicPr>
          <p:cNvPr id="146" name="colin.jpg"/>
          <p:cNvPicPr/>
          <p:nvPr/>
        </p:nvPicPr>
        <p:blipFill rotWithShape="1">
          <a:blip r:embed="rId7" cstate="screen">
            <a:extLst>
              <a:ext uri="{28A0092B-C50C-407E-A947-70E740481C1C}">
                <a14:useLocalDpi xmlns:a14="http://schemas.microsoft.com/office/drawing/2010/main"/>
              </a:ext>
            </a:extLst>
          </a:blip>
          <a:srcRect l="-1587" r="-1735" b="-943"/>
          <a:stretch/>
        </p:blipFill>
        <p:spPr>
          <a:xfrm>
            <a:off x="3683996" y="4803862"/>
            <a:ext cx="1119600" cy="1540800"/>
          </a:xfrm>
          <a:prstGeom prst="rect">
            <a:avLst/>
          </a:prstGeom>
          <a:ln w="12700" cap="flat">
            <a:noFill/>
            <a:miter lim="400000"/>
          </a:ln>
          <a:effectLst/>
        </p:spPr>
      </p:pic>
      <p:pic>
        <p:nvPicPr>
          <p:cNvPr id="147" name="image29.jpg"/>
          <p:cNvPicPr/>
          <p:nvPr/>
        </p:nvPicPr>
        <p:blipFill>
          <a:blip r:embed="rId8" cstate="screen">
            <a:extLst>
              <a:ext uri="{28A0092B-C50C-407E-A947-70E740481C1C}">
                <a14:useLocalDpi xmlns:a14="http://schemas.microsoft.com/office/drawing/2010/main"/>
              </a:ext>
            </a:extLst>
          </a:blip>
          <a:srcRect/>
          <a:stretch>
            <a:fillRect/>
          </a:stretch>
        </p:blipFill>
        <p:spPr>
          <a:xfrm>
            <a:off x="1512181" y="3128668"/>
            <a:ext cx="1115349" cy="1483385"/>
          </a:xfrm>
          <a:prstGeom prst="rect">
            <a:avLst/>
          </a:prstGeom>
          <a:ln w="12700" cap="flat">
            <a:noFill/>
            <a:round/>
          </a:ln>
          <a:effectLst/>
        </p:spPr>
      </p:pic>
      <p:sp>
        <p:nvSpPr>
          <p:cNvPr id="148" name="Shape 148"/>
          <p:cNvSpPr/>
          <p:nvPr/>
        </p:nvSpPr>
        <p:spPr>
          <a:xfrm>
            <a:off x="1031579" y="8537744"/>
            <a:ext cx="1485900" cy="36082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marL="40639" marR="40639" defTabSz="914400">
              <a:defRPr sz="1800">
                <a:uFill>
                  <a:solidFill/>
                </a:uFill>
                <a:latin typeface="Arial"/>
                <a:ea typeface="Arial"/>
                <a:cs typeface="Arial"/>
                <a:sym typeface="Arial"/>
              </a:defRPr>
            </a:lvl1pPr>
          </a:lstStyle>
          <a:p>
            <a:pPr lvl="0">
              <a:defRPr>
                <a:uFillTx/>
              </a:defRPr>
            </a:pPr>
            <a:r>
              <a:rPr>
                <a:uFill>
                  <a:solidFill/>
                </a:uFill>
              </a:rPr>
              <a:t>Colin Foster</a:t>
            </a:r>
          </a:p>
        </p:txBody>
      </p:sp>
      <p:sp>
        <p:nvSpPr>
          <p:cNvPr id="149" name="Shape 149"/>
          <p:cNvSpPr/>
          <p:nvPr/>
        </p:nvSpPr>
        <p:spPr>
          <a:xfrm>
            <a:off x="2784179" y="8537744"/>
            <a:ext cx="1524000" cy="36082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marL="40639" marR="40639" defTabSz="914400">
              <a:defRPr sz="1800">
                <a:uFill>
                  <a:solidFill/>
                </a:uFill>
                <a:latin typeface="Arial"/>
                <a:ea typeface="Arial"/>
                <a:cs typeface="Arial"/>
                <a:sym typeface="Arial"/>
              </a:defRPr>
            </a:lvl1pPr>
          </a:lstStyle>
          <a:p>
            <a:pPr lvl="0">
              <a:defRPr>
                <a:uFillTx/>
              </a:defRPr>
            </a:pPr>
            <a:r>
              <a:rPr>
                <a:uFill>
                  <a:solidFill/>
                </a:uFill>
              </a:rPr>
              <a:t>Sheila Evans</a:t>
            </a:r>
          </a:p>
        </p:txBody>
      </p:sp>
      <p:sp>
        <p:nvSpPr>
          <p:cNvPr id="150" name="Shape 150"/>
          <p:cNvSpPr/>
          <p:nvPr/>
        </p:nvSpPr>
        <p:spPr>
          <a:xfrm>
            <a:off x="4409779" y="8537744"/>
            <a:ext cx="1676400" cy="36082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marL="40639" marR="40639" defTabSz="914400">
              <a:defRPr sz="1800">
                <a:uFill>
                  <a:solidFill/>
                </a:uFill>
                <a:latin typeface="Arial"/>
                <a:ea typeface="Arial"/>
                <a:cs typeface="Arial"/>
                <a:sym typeface="Arial"/>
              </a:defRPr>
            </a:lvl1pPr>
          </a:lstStyle>
          <a:p>
            <a:pPr lvl="0">
              <a:defRPr>
                <a:uFillTx/>
              </a:defRPr>
            </a:pPr>
            <a:r>
              <a:rPr>
                <a:uFill>
                  <a:solidFill/>
                </a:uFill>
              </a:rPr>
              <a:t>Clare Dawson</a:t>
            </a:r>
          </a:p>
        </p:txBody>
      </p:sp>
      <p:sp>
        <p:nvSpPr>
          <p:cNvPr id="151" name="Shape 151"/>
          <p:cNvSpPr/>
          <p:nvPr/>
        </p:nvSpPr>
        <p:spPr>
          <a:xfrm>
            <a:off x="6352880" y="8537744"/>
            <a:ext cx="1612900" cy="2769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marL="40639" marR="40639" defTabSz="914400">
              <a:defRPr sz="1800">
                <a:uFill>
                  <a:solidFill/>
                </a:uFill>
                <a:latin typeface="Arial"/>
                <a:ea typeface="Arial"/>
                <a:cs typeface="Arial"/>
                <a:sym typeface="Arial"/>
              </a:defRPr>
            </a:lvl1pPr>
          </a:lstStyle>
          <a:p>
            <a:pPr lvl="0">
              <a:defRPr>
                <a:uFillTx/>
              </a:defRPr>
            </a:pPr>
            <a:r>
              <a:rPr lang="en-GB" dirty="0" smtClean="0">
                <a:uFill>
                  <a:solidFill/>
                </a:uFill>
              </a:rPr>
              <a:t>Diane </a:t>
            </a:r>
            <a:r>
              <a:rPr lang="en-GB" dirty="0" err="1" smtClean="0">
                <a:uFill>
                  <a:solidFill/>
                </a:uFill>
              </a:rPr>
              <a:t>Dalby</a:t>
            </a:r>
            <a:endParaRPr dirty="0">
              <a:uFill>
                <a:solidFill/>
              </a:uFill>
            </a:endParaRPr>
          </a:p>
        </p:txBody>
      </p:sp>
      <p:sp>
        <p:nvSpPr>
          <p:cNvPr id="4" name="Title 3"/>
          <p:cNvSpPr>
            <a:spLocks noGrp="1"/>
          </p:cNvSpPr>
          <p:nvPr>
            <p:ph type="title"/>
          </p:nvPr>
        </p:nvSpPr>
        <p:spPr/>
        <p:txBody>
          <a:bodyPr/>
          <a:lstStyle/>
          <a:p>
            <a:r>
              <a:rPr lang="en-US" dirty="0" smtClean="0"/>
              <a:t>Our Current Team</a:t>
            </a:r>
            <a:endParaRPr lang="en-US" dirty="0"/>
          </a:p>
        </p:txBody>
      </p:sp>
      <p:pic>
        <p:nvPicPr>
          <p:cNvPr id="24" name="Picture 23" descr="photo ID.JPG"/>
          <p:cNvPicPr>
            <a:picLocks noChangeAspect="1"/>
          </p:cNvPicPr>
          <p:nvPr/>
        </p:nvPicPr>
        <p:blipFill>
          <a:blip r:embed="rId9" cstate="screen">
            <a:extLst>
              <a:ext uri="{BEBA8EAE-BF5A-486C-A8C5-ECC9F3942E4B}">
                <a14:imgProps xmlns:a14="http://schemas.microsoft.com/office/drawing/2010/main">
                  <a14:imgLayer r:embed="rId10">
                    <a14:imgEffect>
                      <a14:brightnessContrast bright="30000"/>
                    </a14:imgEffect>
                  </a14:imgLayer>
                </a14:imgProps>
              </a:ext>
              <a:ext uri="{28A0092B-C50C-407E-A947-70E740481C1C}">
                <a14:useLocalDpi xmlns:a14="http://schemas.microsoft.com/office/drawing/2010/main"/>
              </a:ext>
            </a:extLst>
          </a:blip>
          <a:stretch>
            <a:fillRect/>
          </a:stretch>
        </p:blipFill>
        <p:spPr>
          <a:xfrm>
            <a:off x="24682743" y="4471996"/>
            <a:ext cx="2194000" cy="2240148"/>
          </a:xfrm>
          <a:prstGeom prst="rect">
            <a:avLst/>
          </a:prstGeom>
        </p:spPr>
      </p:pic>
      <p:pic>
        <p:nvPicPr>
          <p:cNvPr id="25" name="Picture 24" descr="photo ID.JPG"/>
          <p:cNvPicPr>
            <a:picLocks noChangeAspect="1"/>
          </p:cNvPicPr>
          <p:nvPr/>
        </p:nvPicPr>
        <p:blipFill rotWithShape="1">
          <a:blip r:embed="rId11" cstate="screen">
            <a:extLst>
              <a:ext uri="{BEBA8EAE-BF5A-486C-A8C5-ECC9F3942E4B}">
                <a14:imgProps xmlns:a14="http://schemas.microsoft.com/office/drawing/2010/main">
                  <a14:imgLayer r:embed="rId12">
                    <a14:imgEffect>
                      <a14:brightnessContrast bright="30000"/>
                    </a14:imgEffect>
                  </a14:imgLayer>
                </a14:imgProps>
              </a:ext>
              <a:ext uri="{28A0092B-C50C-407E-A947-70E740481C1C}">
                <a14:useLocalDpi xmlns:a14="http://schemas.microsoft.com/office/drawing/2010/main"/>
              </a:ext>
            </a:extLst>
          </a:blip>
          <a:srcRect/>
          <a:stretch/>
        </p:blipFill>
        <p:spPr>
          <a:xfrm>
            <a:off x="6352880" y="2931196"/>
            <a:ext cx="1087200" cy="1540800"/>
          </a:xfrm>
          <a:prstGeom prst="rect">
            <a:avLst/>
          </a:prstGeom>
        </p:spPr>
      </p:pic>
      <p:pic>
        <p:nvPicPr>
          <p:cNvPr id="5" name="Picture 4"/>
          <p:cNvPicPr>
            <a:picLocks noChangeAspect="1"/>
          </p:cNvPicPr>
          <p:nvPr/>
        </p:nvPicPr>
        <p:blipFill rotWithShape="1">
          <a:blip r:embed="rId13" cstate="screen">
            <a:extLst>
              <a:ext uri="{28A0092B-C50C-407E-A947-70E740481C1C}">
                <a14:useLocalDpi xmlns:a14="http://schemas.microsoft.com/office/drawing/2010/main"/>
              </a:ext>
            </a:extLst>
          </a:blip>
          <a:srcRect l="-5269" r="-5269" b="-1102"/>
          <a:stretch/>
        </p:blipFill>
        <p:spPr>
          <a:xfrm>
            <a:off x="6756409" y="1195178"/>
            <a:ext cx="1193800" cy="1540800"/>
          </a:xfrm>
          <a:prstGeom prst="rect">
            <a:avLst/>
          </a:prstGeom>
        </p:spPr>
      </p:pic>
      <p:pic>
        <p:nvPicPr>
          <p:cNvPr id="2" name="Picture 1" descr="Burkhardt 1.jpg"/>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3730796" y="1137762"/>
            <a:ext cx="1165053" cy="1598215"/>
          </a:xfrm>
          <a:prstGeom prst="rect">
            <a:avLst/>
          </a:prstGeom>
        </p:spPr>
      </p:pic>
    </p:spTree>
    <p:extLst>
      <p:ext uri="{BB962C8B-B14F-4D97-AF65-F5344CB8AC3E}">
        <p14:creationId xmlns:p14="http://schemas.microsoft.com/office/powerpoint/2010/main" val="19918685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fill="hold"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hape 15"/>
          <p:cNvSpPr>
            <a:spLocks noGrp="1"/>
          </p:cNvSpPr>
          <p:nvPr>
            <p:ph type="body" idx="1"/>
          </p:nvPr>
        </p:nvSpPr>
        <p:spPr>
          <a:xfrm>
            <a:off x="457199" y="1317591"/>
            <a:ext cx="8115473" cy="4816509"/>
          </a:xfrm>
          <a:prstGeom prst="rect">
            <a:avLst/>
          </a:prstGeom>
        </p:spPr>
        <p:txBody>
          <a:bodyPr>
            <a:normAutofit lnSpcReduction="10000"/>
          </a:bodyPr>
          <a:lstStyle/>
          <a:p>
            <a:pPr marL="0" marR="32511" indent="0" algn="l" defTabSz="365760">
              <a:spcBef>
                <a:spcPts val="600"/>
              </a:spcBef>
              <a:buNone/>
              <a:defRPr sz="1800" b="0">
                <a:solidFill>
                  <a:srgbClr val="000000"/>
                </a:solidFill>
                <a:uFillTx/>
              </a:defRPr>
            </a:pPr>
            <a:r>
              <a:rPr lang="en-GB" sz="2800" b="1" dirty="0" smtClean="0">
                <a:solidFill>
                  <a:srgbClr val="FF0000"/>
                </a:solidFill>
                <a:latin typeface="+mj-lt"/>
              </a:rPr>
              <a:t>The Shell Centre for Mathematical Education</a:t>
            </a:r>
          </a:p>
          <a:p>
            <a:pPr marL="0" marR="32511" indent="0" algn="l" defTabSz="365760">
              <a:spcBef>
                <a:spcPts val="600"/>
              </a:spcBef>
              <a:buNone/>
              <a:defRPr sz="1800" b="0">
                <a:solidFill>
                  <a:srgbClr val="000000"/>
                </a:solidFill>
                <a:uFillTx/>
              </a:defRPr>
            </a:pPr>
            <a:r>
              <a:rPr lang="en-GB" sz="2800" b="1" dirty="0">
                <a:solidFill>
                  <a:srgbClr val="FF0000"/>
                </a:solidFill>
                <a:latin typeface="+mj-lt"/>
              </a:rPr>
              <a:t>	</a:t>
            </a:r>
            <a:r>
              <a:rPr lang="en-GB" sz="2800" b="1" dirty="0" smtClean="0">
                <a:solidFill>
                  <a:srgbClr val="FF0000"/>
                </a:solidFill>
                <a:latin typeface="+mj-lt"/>
              </a:rPr>
              <a:t>	– the story so far</a:t>
            </a:r>
          </a:p>
          <a:p>
            <a:pPr marL="0" marR="32511" indent="0" defTabSz="365760">
              <a:spcBef>
                <a:spcPts val="600"/>
              </a:spcBef>
              <a:buNone/>
              <a:defRPr sz="1800" b="0">
                <a:solidFill>
                  <a:srgbClr val="000000"/>
                </a:solidFill>
                <a:uFillTx/>
              </a:defRPr>
            </a:pPr>
            <a:endParaRPr lang="en-GB" sz="2800" b="1" dirty="0" smtClean="0">
              <a:solidFill>
                <a:srgbClr val="FF0000"/>
              </a:solidFill>
              <a:latin typeface="+mj-lt"/>
            </a:endParaRPr>
          </a:p>
          <a:p>
            <a:pPr marL="0" marR="32511" lvl="0" indent="0" defTabSz="365760">
              <a:spcBef>
                <a:spcPts val="600"/>
              </a:spcBef>
              <a:buNone/>
              <a:defRPr sz="1800" b="0">
                <a:solidFill>
                  <a:srgbClr val="000000"/>
                </a:solidFill>
                <a:uFillTx/>
              </a:defRPr>
            </a:pPr>
            <a:r>
              <a:rPr lang="en-GB" sz="2800" b="0" dirty="0" smtClean="0">
                <a:solidFill>
                  <a:srgbClr val="FFFFFF"/>
                </a:solidFill>
                <a:uFill>
                  <a:solidFill>
                    <a:srgbClr val="FFFFFF"/>
                  </a:solidFill>
                </a:uFill>
                <a:latin typeface="+mj-lt"/>
              </a:rPr>
              <a:t>Aspects of design</a:t>
            </a:r>
          </a:p>
          <a:p>
            <a:pPr marL="0" marR="32511" lvl="0" indent="0" defTabSz="365760">
              <a:spcBef>
                <a:spcPts val="600"/>
              </a:spcBef>
              <a:buNone/>
              <a:defRPr sz="1800" b="0">
                <a:solidFill>
                  <a:srgbClr val="000000"/>
                </a:solidFill>
                <a:uFillTx/>
              </a:defRPr>
            </a:pPr>
            <a:endParaRPr lang="en-GB" sz="2560" b="0" dirty="0" smtClean="0">
              <a:solidFill>
                <a:srgbClr val="FF0000"/>
              </a:solidFill>
              <a:uFill>
                <a:solidFill>
                  <a:srgbClr val="FFFFFF"/>
                </a:solidFill>
              </a:uFill>
              <a:latin typeface="+mj-lt"/>
            </a:endParaRPr>
          </a:p>
          <a:p>
            <a:pPr marL="0" marR="32511" lvl="0" indent="0" defTabSz="365760">
              <a:spcBef>
                <a:spcPts val="600"/>
              </a:spcBef>
              <a:buNone/>
              <a:defRPr sz="1800" b="0">
                <a:solidFill>
                  <a:srgbClr val="000000"/>
                </a:solidFill>
                <a:uFillTx/>
              </a:defRPr>
            </a:pPr>
            <a:r>
              <a:rPr lang="en-GB" sz="3600" b="1" dirty="0" smtClean="0">
                <a:solidFill>
                  <a:srgbClr val="FFFFFF"/>
                </a:solidFill>
                <a:uFill>
                  <a:solidFill>
                    <a:srgbClr val="FFFFFF"/>
                  </a:solidFill>
                </a:uFill>
                <a:latin typeface="+mj-lt"/>
              </a:rPr>
              <a:t>Some of my favourite creations</a:t>
            </a:r>
          </a:p>
          <a:p>
            <a:pPr marL="0" marR="32511" lvl="0" indent="0" defTabSz="365760">
              <a:spcBef>
                <a:spcPts val="600"/>
              </a:spcBef>
              <a:buNone/>
              <a:defRPr sz="1800" b="0">
                <a:solidFill>
                  <a:srgbClr val="000000"/>
                </a:solidFill>
                <a:uFillTx/>
              </a:defRPr>
            </a:pPr>
            <a:r>
              <a:rPr lang="en-GB" sz="3600" b="1" dirty="0" smtClean="0">
                <a:solidFill>
                  <a:schemeClr val="bg1"/>
                </a:solidFill>
                <a:latin typeface="+mj-lt"/>
              </a:rPr>
              <a:t>Rita Crust</a:t>
            </a:r>
            <a:endParaRPr lang="en-GB" sz="3600" b="1" dirty="0" smtClean="0">
              <a:solidFill>
                <a:schemeClr val="bg1"/>
              </a:solidFill>
              <a:uFill>
                <a:solidFill>
                  <a:srgbClr val="FFFFFF"/>
                </a:solidFill>
              </a:uFill>
              <a:latin typeface="+mj-lt"/>
            </a:endParaRPr>
          </a:p>
          <a:p>
            <a:pPr marL="0" marR="32511" lvl="0" indent="0" defTabSz="365760">
              <a:spcBef>
                <a:spcPts val="600"/>
              </a:spcBef>
              <a:buNone/>
              <a:defRPr sz="1800" b="0">
                <a:solidFill>
                  <a:srgbClr val="000000"/>
                </a:solidFill>
                <a:uFillTx/>
              </a:defRPr>
            </a:pPr>
            <a:endParaRPr lang="en-GB" sz="2560" b="0" dirty="0" smtClean="0">
              <a:solidFill>
                <a:srgbClr val="FFFFFF"/>
              </a:solidFill>
              <a:uFill>
                <a:solidFill>
                  <a:srgbClr val="FFFFFF"/>
                </a:solidFill>
              </a:uFill>
              <a:latin typeface="+mj-lt"/>
            </a:endParaRPr>
          </a:p>
          <a:p>
            <a:pPr marL="0" marR="32511" lvl="0" indent="0" defTabSz="365760">
              <a:spcBef>
                <a:spcPts val="600"/>
              </a:spcBef>
              <a:buNone/>
              <a:defRPr sz="1800" b="0">
                <a:solidFill>
                  <a:srgbClr val="000000"/>
                </a:solidFill>
                <a:uFillTx/>
              </a:defRPr>
            </a:pPr>
            <a:r>
              <a:rPr lang="en-GB" sz="2400" b="1" dirty="0">
                <a:solidFill>
                  <a:srgbClr val="FF0000"/>
                </a:solidFill>
                <a:uFillTx/>
              </a:rPr>
              <a:t>Shell Centre </a:t>
            </a:r>
            <a:r>
              <a:rPr lang="en-GB" sz="2400" b="1" dirty="0" smtClean="0">
                <a:solidFill>
                  <a:srgbClr val="FF0000"/>
                </a:solidFill>
                <a:uFillTx/>
              </a:rPr>
              <a:t>Jubilee Conference</a:t>
            </a:r>
          </a:p>
          <a:p>
            <a:pPr marL="0" marR="32511" lvl="0" indent="0" defTabSz="365760">
              <a:spcBef>
                <a:spcPts val="600"/>
              </a:spcBef>
              <a:buNone/>
              <a:defRPr sz="1800" b="0">
                <a:solidFill>
                  <a:srgbClr val="000000"/>
                </a:solidFill>
                <a:uFillTx/>
              </a:defRPr>
            </a:pPr>
            <a:r>
              <a:rPr lang="en-GB" sz="2400" b="1" dirty="0" smtClean="0">
                <a:solidFill>
                  <a:srgbClr val="FF0000"/>
                </a:solidFill>
                <a:uFillTx/>
                <a:latin typeface="+mj-lt"/>
              </a:rPr>
              <a:t>September 2017</a:t>
            </a:r>
            <a:endParaRPr sz="2240" b="0" dirty="0">
              <a:solidFill>
                <a:srgbClr val="FFFFFF"/>
              </a:solidFill>
              <a:uFill>
                <a:solidFill>
                  <a:srgbClr val="FFFFFF"/>
                </a:solidFill>
              </a:uFill>
              <a:latin typeface="+mj-lt"/>
            </a:endParaRPr>
          </a:p>
        </p:txBody>
      </p:sp>
    </p:spTree>
    <p:extLst>
      <p:ext uri="{BB962C8B-B14F-4D97-AF65-F5344CB8AC3E}">
        <p14:creationId xmlns:p14="http://schemas.microsoft.com/office/powerpoint/2010/main" val="188328400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Circle Pattern</a:t>
            </a:r>
            <a:endParaRPr lang="en-US" dirty="0"/>
          </a:p>
        </p:txBody>
      </p:sp>
      <p:sp>
        <p:nvSpPr>
          <p:cNvPr id="3" name="Content Placeholder 2"/>
          <p:cNvSpPr>
            <a:spLocks noGrp="1"/>
          </p:cNvSpPr>
          <p:nvPr>
            <p:ph idx="1"/>
          </p:nvPr>
        </p:nvSpPr>
        <p:spPr>
          <a:xfrm>
            <a:off x="457200" y="875358"/>
            <a:ext cx="8229600" cy="5719366"/>
          </a:xfrm>
        </p:spPr>
        <p:txBody>
          <a:bodyPr>
            <a:normAutofit lnSpcReduction="10000"/>
          </a:bodyPr>
          <a:lstStyle/>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endParaRPr lang="en-US" sz="2400" dirty="0" smtClean="0"/>
          </a:p>
          <a:p>
            <a:pPr marL="0" indent="0">
              <a:buNone/>
            </a:pPr>
            <a:endParaRPr lang="en-US" sz="2400" dirty="0"/>
          </a:p>
          <a:p>
            <a:pPr marL="0" indent="0">
              <a:buNone/>
            </a:pPr>
            <a:r>
              <a:rPr lang="en-US" sz="2400" dirty="0" smtClean="0"/>
              <a:t>Work out what fraction of the area is black in this sequence.</a:t>
            </a:r>
            <a:endParaRPr lang="en-US" sz="2400" dirty="0"/>
          </a:p>
        </p:txBody>
      </p:sp>
      <p:grpSp>
        <p:nvGrpSpPr>
          <p:cNvPr id="4" name="Group 3"/>
          <p:cNvGrpSpPr/>
          <p:nvPr/>
        </p:nvGrpSpPr>
        <p:grpSpPr>
          <a:xfrm>
            <a:off x="1698816" y="986318"/>
            <a:ext cx="5857859" cy="4592070"/>
            <a:chOff x="849996" y="468479"/>
            <a:chExt cx="7138230" cy="5775676"/>
          </a:xfrm>
        </p:grpSpPr>
        <p:grpSp>
          <p:nvGrpSpPr>
            <p:cNvPr id="5" name="Group 4"/>
            <p:cNvGrpSpPr>
              <a:grpSpLocks/>
            </p:cNvGrpSpPr>
            <p:nvPr/>
          </p:nvGrpSpPr>
          <p:grpSpPr bwMode="auto">
            <a:xfrm>
              <a:off x="849996" y="524495"/>
              <a:ext cx="2727204" cy="2644544"/>
              <a:chOff x="7552" y="7149"/>
              <a:chExt cx="3413" cy="3402"/>
            </a:xfrm>
          </p:grpSpPr>
          <p:sp>
            <p:nvSpPr>
              <p:cNvPr id="69" name="Oval 68"/>
              <p:cNvSpPr>
                <a:spLocks noChangeArrowheads="1"/>
              </p:cNvSpPr>
              <p:nvPr/>
            </p:nvSpPr>
            <p:spPr bwMode="auto">
              <a:xfrm>
                <a:off x="7552" y="7149"/>
                <a:ext cx="3402" cy="3402"/>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0" name="Oval 69"/>
              <p:cNvSpPr>
                <a:spLocks noChangeArrowheads="1"/>
              </p:cNvSpPr>
              <p:nvPr/>
            </p:nvSpPr>
            <p:spPr bwMode="auto">
              <a:xfrm>
                <a:off x="7552" y="8064"/>
                <a:ext cx="1701" cy="1701"/>
              </a:xfrm>
              <a:prstGeom prst="ellipse">
                <a:avLst/>
              </a:prstGeom>
              <a:solidFill>
                <a:srgbClr val="FFFFFF"/>
              </a:solidFill>
              <a:ln w="9525">
                <a:solidFill>
                  <a:srgbClr val="FFFF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1" name="Oval 70"/>
              <p:cNvSpPr>
                <a:spLocks noChangeArrowheads="1"/>
              </p:cNvSpPr>
              <p:nvPr/>
            </p:nvSpPr>
            <p:spPr bwMode="auto">
              <a:xfrm>
                <a:off x="9264" y="8080"/>
                <a:ext cx="1701" cy="1701"/>
              </a:xfrm>
              <a:prstGeom prst="ellipse">
                <a:avLst/>
              </a:prstGeom>
              <a:solidFill>
                <a:srgbClr val="FFFFFF"/>
              </a:solidFill>
              <a:ln w="9525">
                <a:solidFill>
                  <a:srgbClr val="FFFFFF"/>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6" name="Group 5"/>
            <p:cNvGrpSpPr>
              <a:grpSpLocks/>
            </p:cNvGrpSpPr>
            <p:nvPr/>
          </p:nvGrpSpPr>
          <p:grpSpPr bwMode="auto">
            <a:xfrm>
              <a:off x="5325808" y="468479"/>
              <a:ext cx="2568949" cy="2610272"/>
              <a:chOff x="7776" y="10733"/>
              <a:chExt cx="3413" cy="3402"/>
            </a:xfrm>
          </p:grpSpPr>
          <p:grpSp>
            <p:nvGrpSpPr>
              <p:cNvPr id="61" name="Group 60"/>
              <p:cNvGrpSpPr>
                <a:grpSpLocks/>
              </p:cNvGrpSpPr>
              <p:nvPr/>
            </p:nvGrpSpPr>
            <p:grpSpPr bwMode="auto">
              <a:xfrm>
                <a:off x="7776" y="10733"/>
                <a:ext cx="3413" cy="3402"/>
                <a:chOff x="7776" y="10733"/>
                <a:chExt cx="3413" cy="3402"/>
              </a:xfrm>
            </p:grpSpPr>
            <p:sp>
              <p:nvSpPr>
                <p:cNvPr id="66" name="Oval 7"/>
                <p:cNvSpPr>
                  <a:spLocks noChangeArrowheads="1"/>
                </p:cNvSpPr>
                <p:nvPr/>
              </p:nvSpPr>
              <p:spPr bwMode="auto">
                <a:xfrm>
                  <a:off x="7776" y="10733"/>
                  <a:ext cx="3402" cy="3402"/>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7" name="Oval 8"/>
                <p:cNvSpPr>
                  <a:spLocks noChangeArrowheads="1"/>
                </p:cNvSpPr>
                <p:nvPr/>
              </p:nvSpPr>
              <p:spPr bwMode="auto">
                <a:xfrm>
                  <a:off x="7776" y="11616"/>
                  <a:ext cx="1701" cy="1701"/>
                </a:xfrm>
                <a:prstGeom prst="ellipse">
                  <a:avLst/>
                </a:prstGeom>
                <a:solidFill>
                  <a:srgbClr val="FFFFFF"/>
                </a:solidFill>
                <a:ln w="9525">
                  <a:solidFill>
                    <a:srgbClr val="FFFF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8" name="Oval 9"/>
                <p:cNvSpPr>
                  <a:spLocks noChangeArrowheads="1"/>
                </p:cNvSpPr>
                <p:nvPr/>
              </p:nvSpPr>
              <p:spPr bwMode="auto">
                <a:xfrm>
                  <a:off x="9488" y="11648"/>
                  <a:ext cx="1701" cy="1701"/>
                </a:xfrm>
                <a:prstGeom prst="ellipse">
                  <a:avLst/>
                </a:prstGeom>
                <a:solidFill>
                  <a:srgbClr val="FFFFFF"/>
                </a:solidFill>
                <a:ln w="9525">
                  <a:solidFill>
                    <a:srgbClr val="FFFFFF"/>
                  </a:solid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62" name="Oval 10"/>
              <p:cNvSpPr>
                <a:spLocks noChangeArrowheads="1"/>
              </p:cNvSpPr>
              <p:nvPr/>
            </p:nvSpPr>
            <p:spPr bwMode="auto">
              <a:xfrm>
                <a:off x="7792" y="12075"/>
                <a:ext cx="850" cy="850"/>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3" name="Oval 11"/>
              <p:cNvSpPr>
                <a:spLocks noChangeArrowheads="1"/>
              </p:cNvSpPr>
              <p:nvPr/>
            </p:nvSpPr>
            <p:spPr bwMode="auto">
              <a:xfrm>
                <a:off x="8640" y="12059"/>
                <a:ext cx="850" cy="850"/>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4" name="Oval 12"/>
              <p:cNvSpPr>
                <a:spLocks noChangeArrowheads="1"/>
              </p:cNvSpPr>
              <p:nvPr/>
            </p:nvSpPr>
            <p:spPr bwMode="auto">
              <a:xfrm>
                <a:off x="9488" y="12059"/>
                <a:ext cx="850" cy="850"/>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5" name="Oval 13"/>
              <p:cNvSpPr>
                <a:spLocks noChangeArrowheads="1"/>
              </p:cNvSpPr>
              <p:nvPr/>
            </p:nvSpPr>
            <p:spPr bwMode="auto">
              <a:xfrm>
                <a:off x="10336" y="12043"/>
                <a:ext cx="850" cy="850"/>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7" name="Group 6"/>
            <p:cNvGrpSpPr>
              <a:grpSpLocks/>
            </p:cNvGrpSpPr>
            <p:nvPr/>
          </p:nvGrpSpPr>
          <p:grpSpPr bwMode="auto">
            <a:xfrm>
              <a:off x="909096" y="3618930"/>
              <a:ext cx="2600214" cy="2625225"/>
              <a:chOff x="7856" y="1117"/>
              <a:chExt cx="3433" cy="3402"/>
            </a:xfrm>
          </p:grpSpPr>
          <p:grpSp>
            <p:nvGrpSpPr>
              <p:cNvPr id="44" name="Group 43"/>
              <p:cNvGrpSpPr>
                <a:grpSpLocks/>
              </p:cNvGrpSpPr>
              <p:nvPr/>
            </p:nvGrpSpPr>
            <p:grpSpPr bwMode="auto">
              <a:xfrm>
                <a:off x="7872" y="1117"/>
                <a:ext cx="3413" cy="3402"/>
                <a:chOff x="7776" y="10733"/>
                <a:chExt cx="3413" cy="3402"/>
              </a:xfrm>
            </p:grpSpPr>
            <p:grpSp>
              <p:nvGrpSpPr>
                <p:cNvPr id="53" name="Group 16"/>
                <p:cNvGrpSpPr>
                  <a:grpSpLocks/>
                </p:cNvGrpSpPr>
                <p:nvPr/>
              </p:nvGrpSpPr>
              <p:grpSpPr bwMode="auto">
                <a:xfrm>
                  <a:off x="7776" y="10733"/>
                  <a:ext cx="3413" cy="3402"/>
                  <a:chOff x="7776" y="10733"/>
                  <a:chExt cx="3413" cy="3402"/>
                </a:xfrm>
              </p:grpSpPr>
              <p:sp>
                <p:nvSpPr>
                  <p:cNvPr id="58" name="Oval 17"/>
                  <p:cNvSpPr>
                    <a:spLocks noChangeArrowheads="1"/>
                  </p:cNvSpPr>
                  <p:nvPr/>
                </p:nvSpPr>
                <p:spPr bwMode="auto">
                  <a:xfrm>
                    <a:off x="7776" y="10733"/>
                    <a:ext cx="3402" cy="3402"/>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9" name="Oval 18"/>
                  <p:cNvSpPr>
                    <a:spLocks noChangeArrowheads="1"/>
                  </p:cNvSpPr>
                  <p:nvPr/>
                </p:nvSpPr>
                <p:spPr bwMode="auto">
                  <a:xfrm>
                    <a:off x="7776" y="11616"/>
                    <a:ext cx="1701" cy="1701"/>
                  </a:xfrm>
                  <a:prstGeom prst="ellipse">
                    <a:avLst/>
                  </a:prstGeom>
                  <a:solidFill>
                    <a:srgbClr val="FFFFFF"/>
                  </a:solidFill>
                  <a:ln w="9525">
                    <a:solidFill>
                      <a:srgbClr val="FFFF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0" name="Oval 19"/>
                  <p:cNvSpPr>
                    <a:spLocks noChangeArrowheads="1"/>
                  </p:cNvSpPr>
                  <p:nvPr/>
                </p:nvSpPr>
                <p:spPr bwMode="auto">
                  <a:xfrm>
                    <a:off x="9488" y="11648"/>
                    <a:ext cx="1701" cy="1701"/>
                  </a:xfrm>
                  <a:prstGeom prst="ellipse">
                    <a:avLst/>
                  </a:prstGeom>
                  <a:solidFill>
                    <a:srgbClr val="FFFFFF"/>
                  </a:solidFill>
                  <a:ln w="9525">
                    <a:solidFill>
                      <a:srgbClr val="FFFFFF"/>
                    </a:solid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54" name="Oval 20"/>
                <p:cNvSpPr>
                  <a:spLocks noChangeArrowheads="1"/>
                </p:cNvSpPr>
                <p:nvPr/>
              </p:nvSpPr>
              <p:spPr bwMode="auto">
                <a:xfrm>
                  <a:off x="7792" y="12075"/>
                  <a:ext cx="850" cy="850"/>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5" name="Oval 21"/>
                <p:cNvSpPr>
                  <a:spLocks noChangeArrowheads="1"/>
                </p:cNvSpPr>
                <p:nvPr/>
              </p:nvSpPr>
              <p:spPr bwMode="auto">
                <a:xfrm>
                  <a:off x="8640" y="12059"/>
                  <a:ext cx="850" cy="850"/>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6" name="Oval 22"/>
                <p:cNvSpPr>
                  <a:spLocks noChangeArrowheads="1"/>
                </p:cNvSpPr>
                <p:nvPr/>
              </p:nvSpPr>
              <p:spPr bwMode="auto">
                <a:xfrm>
                  <a:off x="9488" y="12059"/>
                  <a:ext cx="850" cy="850"/>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7" name="Oval 23"/>
                <p:cNvSpPr>
                  <a:spLocks noChangeArrowheads="1"/>
                </p:cNvSpPr>
                <p:nvPr/>
              </p:nvSpPr>
              <p:spPr bwMode="auto">
                <a:xfrm>
                  <a:off x="10336" y="12043"/>
                  <a:ext cx="850" cy="850"/>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45" name="Oval 24"/>
              <p:cNvSpPr>
                <a:spLocks noChangeArrowheads="1"/>
              </p:cNvSpPr>
              <p:nvPr/>
            </p:nvSpPr>
            <p:spPr bwMode="auto">
              <a:xfrm>
                <a:off x="7856" y="2656"/>
                <a:ext cx="425" cy="425"/>
              </a:xfrm>
              <a:prstGeom prst="ellipse">
                <a:avLst/>
              </a:prstGeom>
              <a:solidFill>
                <a:srgbClr val="FFFFFF"/>
              </a:solidFill>
              <a:ln w="9525">
                <a:solidFill>
                  <a:srgbClr val="FFFF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Oval 25"/>
              <p:cNvSpPr>
                <a:spLocks noChangeArrowheads="1"/>
              </p:cNvSpPr>
              <p:nvPr/>
            </p:nvSpPr>
            <p:spPr bwMode="auto">
              <a:xfrm>
                <a:off x="8288" y="2640"/>
                <a:ext cx="425" cy="425"/>
              </a:xfrm>
              <a:prstGeom prst="ellipse">
                <a:avLst/>
              </a:prstGeom>
              <a:solidFill>
                <a:srgbClr val="FFFFFF"/>
              </a:solidFill>
              <a:ln w="9525">
                <a:solidFill>
                  <a:srgbClr val="FFFF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Oval 26"/>
              <p:cNvSpPr>
                <a:spLocks noChangeArrowheads="1"/>
              </p:cNvSpPr>
              <p:nvPr/>
            </p:nvSpPr>
            <p:spPr bwMode="auto">
              <a:xfrm>
                <a:off x="8720" y="2624"/>
                <a:ext cx="425" cy="425"/>
              </a:xfrm>
              <a:prstGeom prst="ellipse">
                <a:avLst/>
              </a:prstGeom>
              <a:solidFill>
                <a:srgbClr val="FFFFFF"/>
              </a:solidFill>
              <a:ln w="9525">
                <a:solidFill>
                  <a:srgbClr val="FFFF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 name="Oval 27"/>
              <p:cNvSpPr>
                <a:spLocks noChangeArrowheads="1"/>
              </p:cNvSpPr>
              <p:nvPr/>
            </p:nvSpPr>
            <p:spPr bwMode="auto">
              <a:xfrm>
                <a:off x="9152" y="2624"/>
                <a:ext cx="425" cy="425"/>
              </a:xfrm>
              <a:prstGeom prst="ellipse">
                <a:avLst/>
              </a:prstGeom>
              <a:solidFill>
                <a:srgbClr val="FFFFFF"/>
              </a:solidFill>
              <a:ln w="9525">
                <a:solidFill>
                  <a:srgbClr val="FFFF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 name="Oval 28"/>
              <p:cNvSpPr>
                <a:spLocks noChangeArrowheads="1"/>
              </p:cNvSpPr>
              <p:nvPr/>
            </p:nvSpPr>
            <p:spPr bwMode="auto">
              <a:xfrm>
                <a:off x="9584" y="2608"/>
                <a:ext cx="425" cy="425"/>
              </a:xfrm>
              <a:prstGeom prst="ellipse">
                <a:avLst/>
              </a:prstGeom>
              <a:solidFill>
                <a:srgbClr val="FFFFFF"/>
              </a:solidFill>
              <a:ln w="9525">
                <a:solidFill>
                  <a:srgbClr val="FFFF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0" name="Oval 29"/>
              <p:cNvSpPr>
                <a:spLocks noChangeArrowheads="1"/>
              </p:cNvSpPr>
              <p:nvPr/>
            </p:nvSpPr>
            <p:spPr bwMode="auto">
              <a:xfrm>
                <a:off x="10016" y="2608"/>
                <a:ext cx="425" cy="425"/>
              </a:xfrm>
              <a:prstGeom prst="ellipse">
                <a:avLst/>
              </a:prstGeom>
              <a:solidFill>
                <a:srgbClr val="FFFFFF"/>
              </a:solidFill>
              <a:ln w="9525">
                <a:solidFill>
                  <a:srgbClr val="FFFF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1" name="Oval 30"/>
              <p:cNvSpPr>
                <a:spLocks noChangeArrowheads="1"/>
              </p:cNvSpPr>
              <p:nvPr/>
            </p:nvSpPr>
            <p:spPr bwMode="auto">
              <a:xfrm>
                <a:off x="10448" y="2592"/>
                <a:ext cx="425" cy="425"/>
              </a:xfrm>
              <a:prstGeom prst="ellipse">
                <a:avLst/>
              </a:prstGeom>
              <a:solidFill>
                <a:srgbClr val="FFFFFF"/>
              </a:solidFill>
              <a:ln w="9525">
                <a:solidFill>
                  <a:srgbClr val="FFFF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2" name="Oval 31"/>
              <p:cNvSpPr>
                <a:spLocks noChangeArrowheads="1"/>
              </p:cNvSpPr>
              <p:nvPr/>
            </p:nvSpPr>
            <p:spPr bwMode="auto">
              <a:xfrm>
                <a:off x="10864" y="2592"/>
                <a:ext cx="425" cy="425"/>
              </a:xfrm>
              <a:prstGeom prst="ellipse">
                <a:avLst/>
              </a:prstGeom>
              <a:solidFill>
                <a:srgbClr val="FFFFFF"/>
              </a:solidFill>
              <a:ln w="9525">
                <a:solidFill>
                  <a:srgbClr val="FFFFFF"/>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8" name="Group 7"/>
            <p:cNvGrpSpPr>
              <a:grpSpLocks/>
            </p:cNvGrpSpPr>
            <p:nvPr/>
          </p:nvGrpSpPr>
          <p:grpSpPr bwMode="auto">
            <a:xfrm>
              <a:off x="5419279" y="3543307"/>
              <a:ext cx="2568947" cy="2625224"/>
              <a:chOff x="7856" y="1117"/>
              <a:chExt cx="3433" cy="3402"/>
            </a:xfrm>
          </p:grpSpPr>
          <p:grpSp>
            <p:nvGrpSpPr>
              <p:cNvPr id="9" name="Group 8"/>
              <p:cNvGrpSpPr>
                <a:grpSpLocks/>
              </p:cNvGrpSpPr>
              <p:nvPr/>
            </p:nvGrpSpPr>
            <p:grpSpPr bwMode="auto">
              <a:xfrm>
                <a:off x="7856" y="1117"/>
                <a:ext cx="3433" cy="3402"/>
                <a:chOff x="7856" y="1117"/>
                <a:chExt cx="3433" cy="3402"/>
              </a:xfrm>
            </p:grpSpPr>
            <p:grpSp>
              <p:nvGrpSpPr>
                <p:cNvPr id="27" name="Group 34"/>
                <p:cNvGrpSpPr>
                  <a:grpSpLocks/>
                </p:cNvGrpSpPr>
                <p:nvPr/>
              </p:nvGrpSpPr>
              <p:grpSpPr bwMode="auto">
                <a:xfrm>
                  <a:off x="7872" y="1117"/>
                  <a:ext cx="3413" cy="3402"/>
                  <a:chOff x="7776" y="10733"/>
                  <a:chExt cx="3413" cy="3402"/>
                </a:xfrm>
              </p:grpSpPr>
              <p:grpSp>
                <p:nvGrpSpPr>
                  <p:cNvPr id="36" name="Group 35"/>
                  <p:cNvGrpSpPr>
                    <a:grpSpLocks/>
                  </p:cNvGrpSpPr>
                  <p:nvPr/>
                </p:nvGrpSpPr>
                <p:grpSpPr bwMode="auto">
                  <a:xfrm>
                    <a:off x="7776" y="10733"/>
                    <a:ext cx="3413" cy="3402"/>
                    <a:chOff x="7776" y="10733"/>
                    <a:chExt cx="3413" cy="3402"/>
                  </a:xfrm>
                </p:grpSpPr>
                <p:sp>
                  <p:nvSpPr>
                    <p:cNvPr id="41" name="Oval 36"/>
                    <p:cNvSpPr>
                      <a:spLocks noChangeArrowheads="1"/>
                    </p:cNvSpPr>
                    <p:nvPr/>
                  </p:nvSpPr>
                  <p:spPr bwMode="auto">
                    <a:xfrm>
                      <a:off x="7776" y="10733"/>
                      <a:ext cx="3402" cy="3402"/>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Oval 37"/>
                    <p:cNvSpPr>
                      <a:spLocks noChangeArrowheads="1"/>
                    </p:cNvSpPr>
                    <p:nvPr/>
                  </p:nvSpPr>
                  <p:spPr bwMode="auto">
                    <a:xfrm>
                      <a:off x="7776" y="11616"/>
                      <a:ext cx="1701" cy="1701"/>
                    </a:xfrm>
                    <a:prstGeom prst="ellipse">
                      <a:avLst/>
                    </a:prstGeom>
                    <a:solidFill>
                      <a:srgbClr val="FFFFFF"/>
                    </a:solidFill>
                    <a:ln w="9525">
                      <a:solidFill>
                        <a:srgbClr val="FFFF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Oval 38"/>
                    <p:cNvSpPr>
                      <a:spLocks noChangeArrowheads="1"/>
                    </p:cNvSpPr>
                    <p:nvPr/>
                  </p:nvSpPr>
                  <p:spPr bwMode="auto">
                    <a:xfrm>
                      <a:off x="9488" y="11648"/>
                      <a:ext cx="1701" cy="1701"/>
                    </a:xfrm>
                    <a:prstGeom prst="ellipse">
                      <a:avLst/>
                    </a:prstGeom>
                    <a:solidFill>
                      <a:srgbClr val="FFFFFF"/>
                    </a:solidFill>
                    <a:ln w="9525">
                      <a:solidFill>
                        <a:srgbClr val="FFFFFF"/>
                      </a:solid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37" name="Oval 39"/>
                  <p:cNvSpPr>
                    <a:spLocks noChangeArrowheads="1"/>
                  </p:cNvSpPr>
                  <p:nvPr/>
                </p:nvSpPr>
                <p:spPr bwMode="auto">
                  <a:xfrm>
                    <a:off x="7792" y="12075"/>
                    <a:ext cx="850" cy="850"/>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8" name="Oval 40"/>
                  <p:cNvSpPr>
                    <a:spLocks noChangeArrowheads="1"/>
                  </p:cNvSpPr>
                  <p:nvPr/>
                </p:nvSpPr>
                <p:spPr bwMode="auto">
                  <a:xfrm>
                    <a:off x="8640" y="12059"/>
                    <a:ext cx="850" cy="850"/>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9" name="Oval 41"/>
                  <p:cNvSpPr>
                    <a:spLocks noChangeArrowheads="1"/>
                  </p:cNvSpPr>
                  <p:nvPr/>
                </p:nvSpPr>
                <p:spPr bwMode="auto">
                  <a:xfrm>
                    <a:off x="9488" y="12059"/>
                    <a:ext cx="850" cy="850"/>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0" name="Oval 42"/>
                  <p:cNvSpPr>
                    <a:spLocks noChangeArrowheads="1"/>
                  </p:cNvSpPr>
                  <p:nvPr/>
                </p:nvSpPr>
                <p:spPr bwMode="auto">
                  <a:xfrm>
                    <a:off x="10336" y="12043"/>
                    <a:ext cx="850" cy="850"/>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8" name="Oval 43"/>
                <p:cNvSpPr>
                  <a:spLocks noChangeArrowheads="1"/>
                </p:cNvSpPr>
                <p:nvPr/>
              </p:nvSpPr>
              <p:spPr bwMode="auto">
                <a:xfrm>
                  <a:off x="7856" y="2656"/>
                  <a:ext cx="425" cy="425"/>
                </a:xfrm>
                <a:prstGeom prst="ellipse">
                  <a:avLst/>
                </a:prstGeom>
                <a:solidFill>
                  <a:srgbClr val="FFFFFF"/>
                </a:solidFill>
                <a:ln w="9525">
                  <a:solidFill>
                    <a:srgbClr val="FFFF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Oval 44"/>
                <p:cNvSpPr>
                  <a:spLocks noChangeArrowheads="1"/>
                </p:cNvSpPr>
                <p:nvPr/>
              </p:nvSpPr>
              <p:spPr bwMode="auto">
                <a:xfrm>
                  <a:off x="8288" y="2640"/>
                  <a:ext cx="425" cy="425"/>
                </a:xfrm>
                <a:prstGeom prst="ellipse">
                  <a:avLst/>
                </a:prstGeom>
                <a:solidFill>
                  <a:srgbClr val="FFFFFF"/>
                </a:solidFill>
                <a:ln w="9525">
                  <a:solidFill>
                    <a:srgbClr val="FFFF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 name="Oval 45"/>
                <p:cNvSpPr>
                  <a:spLocks noChangeArrowheads="1"/>
                </p:cNvSpPr>
                <p:nvPr/>
              </p:nvSpPr>
              <p:spPr bwMode="auto">
                <a:xfrm>
                  <a:off x="8720" y="2624"/>
                  <a:ext cx="425" cy="425"/>
                </a:xfrm>
                <a:prstGeom prst="ellipse">
                  <a:avLst/>
                </a:prstGeom>
                <a:solidFill>
                  <a:srgbClr val="FFFFFF"/>
                </a:solidFill>
                <a:ln w="9525">
                  <a:solidFill>
                    <a:srgbClr val="FFFF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Oval 46"/>
                <p:cNvSpPr>
                  <a:spLocks noChangeArrowheads="1"/>
                </p:cNvSpPr>
                <p:nvPr/>
              </p:nvSpPr>
              <p:spPr bwMode="auto">
                <a:xfrm>
                  <a:off x="9152" y="2624"/>
                  <a:ext cx="425" cy="425"/>
                </a:xfrm>
                <a:prstGeom prst="ellipse">
                  <a:avLst/>
                </a:prstGeom>
                <a:solidFill>
                  <a:srgbClr val="FFFFFF"/>
                </a:solidFill>
                <a:ln w="9525">
                  <a:solidFill>
                    <a:srgbClr val="FFFF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 name="Oval 47"/>
                <p:cNvSpPr>
                  <a:spLocks noChangeArrowheads="1"/>
                </p:cNvSpPr>
                <p:nvPr/>
              </p:nvSpPr>
              <p:spPr bwMode="auto">
                <a:xfrm>
                  <a:off x="9584" y="2608"/>
                  <a:ext cx="425" cy="425"/>
                </a:xfrm>
                <a:prstGeom prst="ellipse">
                  <a:avLst/>
                </a:prstGeom>
                <a:solidFill>
                  <a:srgbClr val="FFFFFF"/>
                </a:solidFill>
                <a:ln w="9525">
                  <a:solidFill>
                    <a:srgbClr val="FFFF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3" name="Oval 48"/>
                <p:cNvSpPr>
                  <a:spLocks noChangeArrowheads="1"/>
                </p:cNvSpPr>
                <p:nvPr/>
              </p:nvSpPr>
              <p:spPr bwMode="auto">
                <a:xfrm>
                  <a:off x="10016" y="2608"/>
                  <a:ext cx="425" cy="425"/>
                </a:xfrm>
                <a:prstGeom prst="ellipse">
                  <a:avLst/>
                </a:prstGeom>
                <a:solidFill>
                  <a:srgbClr val="FFFFFF"/>
                </a:solidFill>
                <a:ln w="9525">
                  <a:solidFill>
                    <a:srgbClr val="FFFF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4" name="Oval 49"/>
                <p:cNvSpPr>
                  <a:spLocks noChangeArrowheads="1"/>
                </p:cNvSpPr>
                <p:nvPr/>
              </p:nvSpPr>
              <p:spPr bwMode="auto">
                <a:xfrm>
                  <a:off x="10448" y="2592"/>
                  <a:ext cx="425" cy="425"/>
                </a:xfrm>
                <a:prstGeom prst="ellipse">
                  <a:avLst/>
                </a:prstGeom>
                <a:solidFill>
                  <a:srgbClr val="FFFFFF"/>
                </a:solidFill>
                <a:ln w="9525">
                  <a:solidFill>
                    <a:srgbClr val="FFFF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Oval 50"/>
                <p:cNvSpPr>
                  <a:spLocks noChangeArrowheads="1"/>
                </p:cNvSpPr>
                <p:nvPr/>
              </p:nvSpPr>
              <p:spPr bwMode="auto">
                <a:xfrm>
                  <a:off x="10864" y="2592"/>
                  <a:ext cx="425" cy="425"/>
                </a:xfrm>
                <a:prstGeom prst="ellipse">
                  <a:avLst/>
                </a:prstGeom>
                <a:solidFill>
                  <a:srgbClr val="FFFFFF"/>
                </a:solidFill>
                <a:ln w="9525">
                  <a:solidFill>
                    <a:srgbClr val="FFFFFF"/>
                  </a:solid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0" name="Oval 51"/>
              <p:cNvSpPr>
                <a:spLocks noChangeArrowheads="1"/>
              </p:cNvSpPr>
              <p:nvPr/>
            </p:nvSpPr>
            <p:spPr bwMode="auto">
              <a:xfrm>
                <a:off x="7872" y="2768"/>
                <a:ext cx="210" cy="210"/>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Oval 52"/>
              <p:cNvSpPr>
                <a:spLocks noChangeArrowheads="1"/>
              </p:cNvSpPr>
              <p:nvPr/>
            </p:nvSpPr>
            <p:spPr bwMode="auto">
              <a:xfrm>
                <a:off x="8080" y="2768"/>
                <a:ext cx="210" cy="210"/>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Oval 53"/>
              <p:cNvSpPr>
                <a:spLocks noChangeArrowheads="1"/>
              </p:cNvSpPr>
              <p:nvPr/>
            </p:nvSpPr>
            <p:spPr bwMode="auto">
              <a:xfrm>
                <a:off x="8288" y="2752"/>
                <a:ext cx="210" cy="210"/>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Oval 54"/>
              <p:cNvSpPr>
                <a:spLocks noChangeArrowheads="1"/>
              </p:cNvSpPr>
              <p:nvPr/>
            </p:nvSpPr>
            <p:spPr bwMode="auto">
              <a:xfrm>
                <a:off x="8496" y="2752"/>
                <a:ext cx="210" cy="210"/>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Oval 55"/>
              <p:cNvSpPr>
                <a:spLocks noChangeArrowheads="1"/>
              </p:cNvSpPr>
              <p:nvPr/>
            </p:nvSpPr>
            <p:spPr bwMode="auto">
              <a:xfrm>
                <a:off x="8720" y="2752"/>
                <a:ext cx="210" cy="210"/>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Oval 56"/>
              <p:cNvSpPr>
                <a:spLocks noChangeArrowheads="1"/>
              </p:cNvSpPr>
              <p:nvPr/>
            </p:nvSpPr>
            <p:spPr bwMode="auto">
              <a:xfrm>
                <a:off x="8960" y="2736"/>
                <a:ext cx="210" cy="210"/>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Oval 57"/>
              <p:cNvSpPr>
                <a:spLocks noChangeArrowheads="1"/>
              </p:cNvSpPr>
              <p:nvPr/>
            </p:nvSpPr>
            <p:spPr bwMode="auto">
              <a:xfrm>
                <a:off x="9184" y="2736"/>
                <a:ext cx="210" cy="210"/>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Oval 58"/>
              <p:cNvSpPr>
                <a:spLocks noChangeArrowheads="1"/>
              </p:cNvSpPr>
              <p:nvPr/>
            </p:nvSpPr>
            <p:spPr bwMode="auto">
              <a:xfrm>
                <a:off x="9392" y="2736"/>
                <a:ext cx="210" cy="210"/>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Oval 59"/>
              <p:cNvSpPr>
                <a:spLocks noChangeArrowheads="1"/>
              </p:cNvSpPr>
              <p:nvPr/>
            </p:nvSpPr>
            <p:spPr bwMode="auto">
              <a:xfrm>
                <a:off x="9616" y="2720"/>
                <a:ext cx="210" cy="210"/>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Oval 60"/>
              <p:cNvSpPr>
                <a:spLocks noChangeArrowheads="1"/>
              </p:cNvSpPr>
              <p:nvPr/>
            </p:nvSpPr>
            <p:spPr bwMode="auto">
              <a:xfrm>
                <a:off x="9824" y="2720"/>
                <a:ext cx="210" cy="210"/>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Oval 61"/>
              <p:cNvSpPr>
                <a:spLocks noChangeArrowheads="1"/>
              </p:cNvSpPr>
              <p:nvPr/>
            </p:nvSpPr>
            <p:spPr bwMode="auto">
              <a:xfrm>
                <a:off x="10032" y="2720"/>
                <a:ext cx="210" cy="210"/>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Oval 62"/>
              <p:cNvSpPr>
                <a:spLocks noChangeArrowheads="1"/>
              </p:cNvSpPr>
              <p:nvPr/>
            </p:nvSpPr>
            <p:spPr bwMode="auto">
              <a:xfrm>
                <a:off x="10240" y="2720"/>
                <a:ext cx="210" cy="210"/>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Oval 63"/>
              <p:cNvSpPr>
                <a:spLocks noChangeArrowheads="1"/>
              </p:cNvSpPr>
              <p:nvPr/>
            </p:nvSpPr>
            <p:spPr bwMode="auto">
              <a:xfrm>
                <a:off x="10448" y="2720"/>
                <a:ext cx="210" cy="210"/>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Oval 64"/>
              <p:cNvSpPr>
                <a:spLocks noChangeArrowheads="1"/>
              </p:cNvSpPr>
              <p:nvPr/>
            </p:nvSpPr>
            <p:spPr bwMode="auto">
              <a:xfrm>
                <a:off x="10656" y="2720"/>
                <a:ext cx="210" cy="210"/>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Oval 65"/>
              <p:cNvSpPr>
                <a:spLocks noChangeArrowheads="1"/>
              </p:cNvSpPr>
              <p:nvPr/>
            </p:nvSpPr>
            <p:spPr bwMode="auto">
              <a:xfrm>
                <a:off x="10864" y="2720"/>
                <a:ext cx="210" cy="210"/>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Oval 66"/>
              <p:cNvSpPr>
                <a:spLocks noChangeArrowheads="1"/>
              </p:cNvSpPr>
              <p:nvPr/>
            </p:nvSpPr>
            <p:spPr bwMode="auto">
              <a:xfrm>
                <a:off x="11072" y="2704"/>
                <a:ext cx="210" cy="210"/>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Line 67"/>
              <p:cNvSpPr>
                <a:spLocks noChangeShapeType="1"/>
              </p:cNvSpPr>
              <p:nvPr/>
            </p:nvSpPr>
            <p:spPr bwMode="auto">
              <a:xfrm flipV="1">
                <a:off x="7856" y="2800"/>
                <a:ext cx="3424" cy="6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grpSp>
    </p:spTree>
    <p:extLst>
      <p:ext uri="{BB962C8B-B14F-4D97-AF65-F5344CB8AC3E}">
        <p14:creationId xmlns:p14="http://schemas.microsoft.com/office/powerpoint/2010/main" val="1816708514"/>
      </p:ext>
    </p:extLst>
  </p:cSld>
  <p:clrMapOvr>
    <a:masterClrMapping/>
  </p:clrMapOvr>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8229600" cy="921274"/>
          </a:xfrm>
        </p:spPr>
        <p:txBody>
          <a:bodyPr>
            <a:normAutofit/>
          </a:bodyPr>
          <a:lstStyle/>
          <a:p>
            <a:r>
              <a:rPr lang="en-GB" dirty="0" smtClean="0"/>
              <a:t>Circle Pattern</a:t>
            </a:r>
            <a:endParaRPr lang="en-US" dirty="0"/>
          </a:p>
        </p:txBody>
      </p:sp>
      <p:sp>
        <p:nvSpPr>
          <p:cNvPr id="4" name="Content Placeholder 3"/>
          <p:cNvSpPr>
            <a:spLocks noGrp="1"/>
          </p:cNvSpPr>
          <p:nvPr>
            <p:ph idx="1"/>
          </p:nvPr>
        </p:nvSpPr>
        <p:spPr/>
        <p:txBody>
          <a:bodyPr>
            <a:normAutofit fontScale="92500" lnSpcReduction="10000"/>
          </a:bodyPr>
          <a:lstStyle/>
          <a:p>
            <a:pPr marL="0" indent="0">
              <a:buNone/>
            </a:pPr>
            <a:r>
              <a:rPr lang="en-GB" sz="3000" dirty="0"/>
              <a:t>Here is a developing circle pattern.</a:t>
            </a:r>
          </a:p>
          <a:p>
            <a:pPr marL="0" indent="0">
              <a:buNone/>
            </a:pPr>
            <a:r>
              <a:rPr lang="en-GB" sz="3000" dirty="0"/>
              <a:t> </a:t>
            </a:r>
          </a:p>
          <a:p>
            <a:pPr marL="0" indent="0">
              <a:buNone/>
            </a:pPr>
            <a:r>
              <a:rPr lang="en-GB" sz="3000" dirty="0"/>
              <a:t>Here is one black circle.</a:t>
            </a:r>
          </a:p>
          <a:p>
            <a:pPr marL="0" indent="0">
              <a:buNone/>
            </a:pPr>
            <a:r>
              <a:rPr lang="en-GB" sz="3000" dirty="0"/>
              <a:t> </a:t>
            </a:r>
          </a:p>
          <a:p>
            <a:pPr marL="0" indent="0">
              <a:buNone/>
            </a:pPr>
            <a:endParaRPr lang="en-GB" sz="3000" dirty="0"/>
          </a:p>
          <a:p>
            <a:pPr marL="0" indent="0">
              <a:buNone/>
            </a:pPr>
            <a:r>
              <a:rPr lang="en-GB" sz="3000" dirty="0"/>
              <a:t> </a:t>
            </a:r>
            <a:endParaRPr lang="en-GB" sz="3000" dirty="0" smtClean="0"/>
          </a:p>
          <a:p>
            <a:pPr marL="0" indent="0">
              <a:buNone/>
            </a:pPr>
            <a:r>
              <a:rPr lang="en-GB" sz="3000" dirty="0" smtClean="0"/>
              <a:t>Two </a:t>
            </a:r>
            <a:r>
              <a:rPr lang="en-GB" sz="3000" dirty="0"/>
              <a:t>white circles of half the radius </a:t>
            </a:r>
            <a:r>
              <a:rPr lang="en-GB" sz="3000" dirty="0" smtClean="0"/>
              <a:t/>
            </a:r>
            <a:br>
              <a:rPr lang="en-GB" sz="3000" dirty="0" smtClean="0"/>
            </a:br>
            <a:r>
              <a:rPr lang="en-GB" sz="3000" dirty="0" smtClean="0"/>
              <a:t>have </a:t>
            </a:r>
            <a:r>
              <a:rPr lang="en-GB" sz="3000" dirty="0"/>
              <a:t>been added to </a:t>
            </a:r>
            <a:r>
              <a:rPr lang="en-GB" sz="3000" dirty="0" smtClean="0"/>
              <a:t>the </a:t>
            </a:r>
            <a:r>
              <a:rPr lang="en-GB" sz="3000" dirty="0"/>
              <a:t>diagram.</a:t>
            </a:r>
          </a:p>
          <a:p>
            <a:pPr marL="0" indent="0">
              <a:buNone/>
            </a:pPr>
            <a:r>
              <a:rPr lang="en-GB" sz="3000" dirty="0"/>
              <a:t> </a:t>
            </a:r>
          </a:p>
          <a:p>
            <a:pPr marL="0" indent="0">
              <a:buNone/>
            </a:pPr>
            <a:r>
              <a:rPr lang="en-GB" sz="3000" dirty="0"/>
              <a:t> 1. Show that the fraction of the </a:t>
            </a:r>
            <a:r>
              <a:rPr lang="en-GB" sz="3000" dirty="0" smtClean="0"/>
              <a:t/>
            </a:r>
            <a:br>
              <a:rPr lang="en-GB" sz="3000" dirty="0" smtClean="0"/>
            </a:br>
            <a:r>
              <a:rPr lang="en-GB" sz="3000" dirty="0" smtClean="0"/>
              <a:t>diagram </a:t>
            </a:r>
            <a:r>
              <a:rPr lang="en-GB" sz="3000" dirty="0"/>
              <a:t>that is now </a:t>
            </a:r>
            <a:r>
              <a:rPr lang="en-GB" sz="3000" dirty="0" smtClean="0"/>
              <a:t>black is </a:t>
            </a:r>
            <a:r>
              <a:rPr lang="en-GB" sz="3000" dirty="0"/>
              <a:t>one half</a:t>
            </a:r>
            <a:r>
              <a:rPr lang="en-GB" sz="3000" dirty="0" smtClean="0"/>
              <a:t>.</a:t>
            </a:r>
            <a:endParaRPr lang="en-GB" sz="3000" dirty="0"/>
          </a:p>
          <a:p>
            <a:pPr marL="0" indent="0">
              <a:buNone/>
            </a:pPr>
            <a:r>
              <a:rPr lang="en-GB" sz="3000" dirty="0"/>
              <a:t> </a:t>
            </a:r>
            <a:r>
              <a:rPr lang="en-GB" sz="3000" dirty="0" smtClean="0"/>
              <a:t>                                                   </a:t>
            </a:r>
            <a:endParaRPr lang="en-US" sz="3000" dirty="0" smtClean="0"/>
          </a:p>
          <a:p>
            <a:pPr marL="0" indent="0">
              <a:buNone/>
            </a:pPr>
            <a:endParaRPr lang="en-US" dirty="0"/>
          </a:p>
        </p:txBody>
      </p:sp>
      <p:sp>
        <p:nvSpPr>
          <p:cNvPr id="44" name="Shape 44"/>
          <p:cNvSpPr>
            <a:spLocks noGrp="1"/>
          </p:cNvSpPr>
          <p:nvPr>
            <p:ph type="sldNum" sz="quarter" idx="4294967295"/>
          </p:nvPr>
        </p:nvSpPr>
        <p:spPr>
          <a:xfrm>
            <a:off x="8874125" y="6399213"/>
            <a:ext cx="269875" cy="279400"/>
          </a:xfrm>
          <a:prstGeom prst="rect">
            <a:avLst/>
          </a:prstGeom>
          <a:extLst>
            <a:ext uri="{C572A759-6A51-4108-AA02-DFA0A04FC94B}">
              <ma14:wrappingTextBoxFlag xmlns:ma14="http://schemas.microsoft.com/office/mac/drawingml/2011/main" val="1"/>
            </a:ext>
          </a:extLst>
        </p:spPr>
        <p:txBody>
          <a:bodyPr/>
          <a:lstStyle/>
          <a:p>
            <a:pPr lvl="0">
              <a:defRPr sz="1800">
                <a:solidFill>
                  <a:srgbClr val="000000"/>
                </a:solidFill>
                <a:uFillTx/>
              </a:defRPr>
            </a:pPr>
            <a:fld id="{86CB4B4D-7CA3-9044-876B-883B54F8677D}" type="slidenum">
              <a:rPr sz="1200">
                <a:solidFill>
                  <a:srgbClr val="9B9B9B"/>
                </a:solidFill>
                <a:uFill>
                  <a:solidFill>
                    <a:srgbClr val="9B9B9B"/>
                  </a:solidFill>
                </a:uFill>
              </a:rPr>
              <a:t>63</a:t>
            </a:fld>
            <a:endParaRPr sz="1200">
              <a:solidFill>
                <a:srgbClr val="9B9B9B"/>
              </a:solidFill>
              <a:uFill>
                <a:solidFill>
                  <a:srgbClr val="9B9B9B"/>
                </a:solidFill>
              </a:uFill>
            </a:endParaRPr>
          </a:p>
        </p:txBody>
      </p:sp>
      <p:sp>
        <p:nvSpPr>
          <p:cNvPr id="2" name="Oval 1"/>
          <p:cNvSpPr>
            <a:spLocks noChangeArrowheads="1"/>
          </p:cNvSpPr>
          <p:nvPr/>
        </p:nvSpPr>
        <p:spPr bwMode="auto">
          <a:xfrm>
            <a:off x="6220337" y="1195912"/>
            <a:ext cx="2160588" cy="2159000"/>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3" name="Group 2"/>
          <p:cNvGrpSpPr>
            <a:grpSpLocks/>
          </p:cNvGrpSpPr>
          <p:nvPr/>
        </p:nvGrpSpPr>
        <p:grpSpPr bwMode="auto">
          <a:xfrm>
            <a:off x="6266480" y="3942184"/>
            <a:ext cx="2168525" cy="2160587"/>
            <a:chOff x="7552" y="7149"/>
            <a:chExt cx="3413" cy="3402"/>
          </a:xfrm>
        </p:grpSpPr>
        <p:sp>
          <p:nvSpPr>
            <p:cNvPr id="6" name="Oval 3"/>
            <p:cNvSpPr>
              <a:spLocks noChangeArrowheads="1"/>
            </p:cNvSpPr>
            <p:nvPr/>
          </p:nvSpPr>
          <p:spPr bwMode="auto">
            <a:xfrm>
              <a:off x="7552" y="7149"/>
              <a:ext cx="3402" cy="3402"/>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 name="Oval 4"/>
            <p:cNvSpPr>
              <a:spLocks noChangeArrowheads="1"/>
            </p:cNvSpPr>
            <p:nvPr/>
          </p:nvSpPr>
          <p:spPr bwMode="auto">
            <a:xfrm>
              <a:off x="7552" y="8064"/>
              <a:ext cx="1701" cy="1701"/>
            </a:xfrm>
            <a:prstGeom prst="ellipse">
              <a:avLst/>
            </a:prstGeom>
            <a:solidFill>
              <a:srgbClr val="FFFFFF"/>
            </a:solidFill>
            <a:ln w="9525">
              <a:solidFill>
                <a:srgbClr val="FFFF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Oval 5"/>
            <p:cNvSpPr>
              <a:spLocks noChangeArrowheads="1"/>
            </p:cNvSpPr>
            <p:nvPr/>
          </p:nvSpPr>
          <p:spPr bwMode="auto">
            <a:xfrm>
              <a:off x="9264" y="8080"/>
              <a:ext cx="1701" cy="1701"/>
            </a:xfrm>
            <a:prstGeom prst="ellipse">
              <a:avLst/>
            </a:prstGeom>
            <a:solidFill>
              <a:srgbClr val="FFFFFF"/>
            </a:solidFill>
            <a:ln w="9525">
              <a:solidFill>
                <a:srgbClr val="FFFFFF"/>
              </a:solidFill>
              <a:round/>
              <a:headEnd/>
              <a:tailEnd/>
            </a:ln>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22753048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8229600" cy="921274"/>
          </a:xfrm>
        </p:spPr>
        <p:txBody>
          <a:bodyPr>
            <a:normAutofit/>
          </a:bodyPr>
          <a:lstStyle/>
          <a:p>
            <a:r>
              <a:rPr lang="en-GB" dirty="0" smtClean="0"/>
              <a:t>Circle Pattern</a:t>
            </a:r>
            <a:endParaRPr lang="en-US" dirty="0"/>
          </a:p>
        </p:txBody>
      </p:sp>
      <p:sp>
        <p:nvSpPr>
          <p:cNvPr id="4" name="Content Placeholder 3"/>
          <p:cNvSpPr>
            <a:spLocks noGrp="1"/>
          </p:cNvSpPr>
          <p:nvPr>
            <p:ph idx="1"/>
          </p:nvPr>
        </p:nvSpPr>
        <p:spPr/>
        <p:txBody>
          <a:bodyPr>
            <a:normAutofit fontScale="62500" lnSpcReduction="20000"/>
          </a:bodyPr>
          <a:lstStyle/>
          <a:p>
            <a:pPr marL="0" indent="0">
              <a:buNone/>
            </a:pPr>
            <a:r>
              <a:rPr lang="en-GB" sz="3200" dirty="0"/>
              <a:t>Four black circles have now been added</a:t>
            </a:r>
            <a:r>
              <a:rPr lang="en-GB" sz="3200" dirty="0" smtClean="0"/>
              <a:t>.</a:t>
            </a:r>
          </a:p>
          <a:p>
            <a:pPr marL="0" indent="0">
              <a:buNone/>
            </a:pPr>
            <a:endParaRPr lang="en-GB" sz="3200" dirty="0"/>
          </a:p>
          <a:p>
            <a:pPr marL="0" indent="0">
              <a:buNone/>
            </a:pPr>
            <a:r>
              <a:rPr lang="en-GB" sz="3200" dirty="0"/>
              <a:t>2. What fraction of the diagram is now black?</a:t>
            </a:r>
          </a:p>
          <a:p>
            <a:pPr marL="0" indent="0">
              <a:buNone/>
            </a:pPr>
            <a:r>
              <a:rPr lang="en-GB" sz="3000" dirty="0"/>
              <a:t> </a:t>
            </a:r>
          </a:p>
          <a:p>
            <a:pPr marL="0" indent="0">
              <a:buNone/>
            </a:pPr>
            <a:endParaRPr lang="en-GB" sz="3000" dirty="0" smtClean="0"/>
          </a:p>
          <a:p>
            <a:pPr marL="0" indent="0">
              <a:buNone/>
            </a:pPr>
            <a:endParaRPr lang="en-GB" sz="3000" dirty="0"/>
          </a:p>
          <a:p>
            <a:pPr marL="0" indent="0">
              <a:buNone/>
            </a:pPr>
            <a:r>
              <a:rPr lang="en-GB" sz="3000" dirty="0"/>
              <a:t> </a:t>
            </a:r>
            <a:endParaRPr lang="en-GB" sz="3000" dirty="0" smtClean="0"/>
          </a:p>
          <a:p>
            <a:pPr marL="0" indent="0">
              <a:buNone/>
            </a:pPr>
            <a:r>
              <a:rPr lang="en-GB" sz="3200" dirty="0"/>
              <a:t>3. Make a table to show what happens as the pattern </a:t>
            </a:r>
            <a:r>
              <a:rPr lang="en-GB" sz="3200" dirty="0" smtClean="0"/>
              <a:t>continues.</a:t>
            </a:r>
            <a:endParaRPr lang="en-GB" sz="3200" dirty="0"/>
          </a:p>
          <a:p>
            <a:pPr marL="0" indent="0">
              <a:buNone/>
            </a:pPr>
            <a:r>
              <a:rPr lang="en-GB" sz="3200" dirty="0"/>
              <a:t> </a:t>
            </a:r>
          </a:p>
          <a:p>
            <a:pPr marL="0" indent="0">
              <a:buNone/>
            </a:pPr>
            <a:r>
              <a:rPr lang="en-GB" sz="3200" dirty="0"/>
              <a:t> </a:t>
            </a:r>
          </a:p>
          <a:p>
            <a:pPr marL="0" indent="0">
              <a:buNone/>
            </a:pPr>
            <a:r>
              <a:rPr lang="en-GB" sz="3200" dirty="0"/>
              <a:t> </a:t>
            </a:r>
          </a:p>
          <a:p>
            <a:pPr marL="0" indent="0">
              <a:buNone/>
            </a:pPr>
            <a:r>
              <a:rPr lang="en-GB" sz="3200" dirty="0"/>
              <a:t> </a:t>
            </a:r>
          </a:p>
          <a:p>
            <a:pPr marL="0" indent="0">
              <a:buNone/>
            </a:pPr>
            <a:r>
              <a:rPr lang="en-GB" sz="3200" dirty="0"/>
              <a:t> </a:t>
            </a:r>
          </a:p>
          <a:p>
            <a:pPr marL="0" indent="0">
              <a:buNone/>
            </a:pPr>
            <a:r>
              <a:rPr lang="en-GB" sz="3200" dirty="0"/>
              <a:t> </a:t>
            </a:r>
          </a:p>
          <a:p>
            <a:pPr marL="0" indent="0">
              <a:buNone/>
            </a:pPr>
            <a:r>
              <a:rPr lang="en-GB" sz="3200" dirty="0"/>
              <a:t> </a:t>
            </a:r>
          </a:p>
          <a:p>
            <a:pPr marL="0" indent="0">
              <a:buNone/>
            </a:pPr>
            <a:r>
              <a:rPr lang="en-GB" sz="3200" dirty="0"/>
              <a:t>4. Write a description of what is happening to the black and white fractions as the pattern continues.</a:t>
            </a:r>
          </a:p>
          <a:p>
            <a:endParaRPr lang="en-GB" sz="3200" dirty="0"/>
          </a:p>
          <a:p>
            <a:pPr marL="0" indent="0">
              <a:buNone/>
            </a:pPr>
            <a:endParaRPr lang="en-US" dirty="0"/>
          </a:p>
        </p:txBody>
      </p:sp>
      <p:sp>
        <p:nvSpPr>
          <p:cNvPr id="44" name="Shape 44"/>
          <p:cNvSpPr>
            <a:spLocks noGrp="1"/>
          </p:cNvSpPr>
          <p:nvPr>
            <p:ph type="sldNum" sz="quarter" idx="4294967295"/>
          </p:nvPr>
        </p:nvSpPr>
        <p:spPr>
          <a:xfrm>
            <a:off x="8874125" y="6399213"/>
            <a:ext cx="269875" cy="279400"/>
          </a:xfrm>
          <a:prstGeom prst="rect">
            <a:avLst/>
          </a:prstGeom>
          <a:extLst>
            <a:ext uri="{C572A759-6A51-4108-AA02-DFA0A04FC94B}">
              <ma14:wrappingTextBoxFlag xmlns:ma14="http://schemas.microsoft.com/office/mac/drawingml/2011/main" val="1"/>
            </a:ext>
          </a:extLst>
        </p:spPr>
        <p:txBody>
          <a:bodyPr/>
          <a:lstStyle/>
          <a:p>
            <a:pPr lvl="0">
              <a:defRPr sz="1800">
                <a:solidFill>
                  <a:srgbClr val="000000"/>
                </a:solidFill>
                <a:uFillTx/>
              </a:defRPr>
            </a:pPr>
            <a:fld id="{86CB4B4D-7CA3-9044-876B-883B54F8677D}" type="slidenum">
              <a:rPr sz="1200">
                <a:solidFill>
                  <a:srgbClr val="9B9B9B"/>
                </a:solidFill>
                <a:uFill>
                  <a:solidFill>
                    <a:srgbClr val="9B9B9B"/>
                  </a:solidFill>
                </a:uFill>
              </a:rPr>
              <a:t>64</a:t>
            </a:fld>
            <a:endParaRPr sz="1200">
              <a:solidFill>
                <a:srgbClr val="9B9B9B"/>
              </a:solidFill>
              <a:uFill>
                <a:solidFill>
                  <a:srgbClr val="9B9B9B"/>
                </a:solidFill>
              </a:uFill>
            </a:endParaRPr>
          </a:p>
        </p:txBody>
      </p:sp>
      <p:grpSp>
        <p:nvGrpSpPr>
          <p:cNvPr id="9" name="Group 1"/>
          <p:cNvGrpSpPr>
            <a:grpSpLocks/>
          </p:cNvGrpSpPr>
          <p:nvPr/>
        </p:nvGrpSpPr>
        <p:grpSpPr bwMode="auto">
          <a:xfrm>
            <a:off x="6193115" y="919445"/>
            <a:ext cx="2168525" cy="2159000"/>
            <a:chOff x="7776" y="10733"/>
            <a:chExt cx="3413" cy="3402"/>
          </a:xfrm>
        </p:grpSpPr>
        <p:grpSp>
          <p:nvGrpSpPr>
            <p:cNvPr id="10" name="Group 2"/>
            <p:cNvGrpSpPr>
              <a:grpSpLocks/>
            </p:cNvGrpSpPr>
            <p:nvPr/>
          </p:nvGrpSpPr>
          <p:grpSpPr bwMode="auto">
            <a:xfrm>
              <a:off x="7776" y="10733"/>
              <a:ext cx="3413" cy="3402"/>
              <a:chOff x="7776" y="10733"/>
              <a:chExt cx="3413" cy="3402"/>
            </a:xfrm>
          </p:grpSpPr>
          <p:sp>
            <p:nvSpPr>
              <p:cNvPr id="15" name="Oval 3"/>
              <p:cNvSpPr>
                <a:spLocks noChangeArrowheads="1"/>
              </p:cNvSpPr>
              <p:nvPr/>
            </p:nvSpPr>
            <p:spPr bwMode="auto">
              <a:xfrm>
                <a:off x="7776" y="10733"/>
                <a:ext cx="3402" cy="3402"/>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Oval 4"/>
              <p:cNvSpPr>
                <a:spLocks noChangeArrowheads="1"/>
              </p:cNvSpPr>
              <p:nvPr/>
            </p:nvSpPr>
            <p:spPr bwMode="auto">
              <a:xfrm>
                <a:off x="7776" y="11616"/>
                <a:ext cx="1701" cy="1701"/>
              </a:xfrm>
              <a:prstGeom prst="ellipse">
                <a:avLst/>
              </a:prstGeom>
              <a:solidFill>
                <a:srgbClr val="FFFFFF"/>
              </a:solidFill>
              <a:ln w="9525">
                <a:solidFill>
                  <a:srgbClr val="FFFF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Oval 5"/>
              <p:cNvSpPr>
                <a:spLocks noChangeArrowheads="1"/>
              </p:cNvSpPr>
              <p:nvPr/>
            </p:nvSpPr>
            <p:spPr bwMode="auto">
              <a:xfrm>
                <a:off x="9488" y="11648"/>
                <a:ext cx="1701" cy="1701"/>
              </a:xfrm>
              <a:prstGeom prst="ellipse">
                <a:avLst/>
              </a:prstGeom>
              <a:solidFill>
                <a:srgbClr val="FFFFFF"/>
              </a:solidFill>
              <a:ln w="9525">
                <a:solidFill>
                  <a:srgbClr val="FFFFFF"/>
                </a:solid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1" name="Oval 6"/>
            <p:cNvSpPr>
              <a:spLocks noChangeArrowheads="1"/>
            </p:cNvSpPr>
            <p:nvPr/>
          </p:nvSpPr>
          <p:spPr bwMode="auto">
            <a:xfrm>
              <a:off x="7792" y="12075"/>
              <a:ext cx="850" cy="850"/>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Oval 7"/>
            <p:cNvSpPr>
              <a:spLocks noChangeArrowheads="1"/>
            </p:cNvSpPr>
            <p:nvPr/>
          </p:nvSpPr>
          <p:spPr bwMode="auto">
            <a:xfrm>
              <a:off x="8640" y="12059"/>
              <a:ext cx="850" cy="850"/>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Oval 8"/>
            <p:cNvSpPr>
              <a:spLocks noChangeArrowheads="1"/>
            </p:cNvSpPr>
            <p:nvPr/>
          </p:nvSpPr>
          <p:spPr bwMode="auto">
            <a:xfrm>
              <a:off x="9488" y="12059"/>
              <a:ext cx="850" cy="850"/>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Oval 9"/>
            <p:cNvSpPr>
              <a:spLocks noChangeArrowheads="1"/>
            </p:cNvSpPr>
            <p:nvPr/>
          </p:nvSpPr>
          <p:spPr bwMode="auto">
            <a:xfrm>
              <a:off x="10336" y="12043"/>
              <a:ext cx="850" cy="850"/>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8" name="Group 10"/>
          <p:cNvGrpSpPr>
            <a:grpSpLocks/>
          </p:cNvGrpSpPr>
          <p:nvPr/>
        </p:nvGrpSpPr>
        <p:grpSpPr bwMode="auto">
          <a:xfrm>
            <a:off x="941650" y="3454677"/>
            <a:ext cx="2181225" cy="2159000"/>
            <a:chOff x="7856" y="1117"/>
            <a:chExt cx="3433" cy="3402"/>
          </a:xfrm>
        </p:grpSpPr>
        <p:grpSp>
          <p:nvGrpSpPr>
            <p:cNvPr id="19" name="Group 11"/>
            <p:cNvGrpSpPr>
              <a:grpSpLocks/>
            </p:cNvGrpSpPr>
            <p:nvPr/>
          </p:nvGrpSpPr>
          <p:grpSpPr bwMode="auto">
            <a:xfrm>
              <a:off x="7872" y="1117"/>
              <a:ext cx="3413" cy="3402"/>
              <a:chOff x="7776" y="10733"/>
              <a:chExt cx="3413" cy="3402"/>
            </a:xfrm>
          </p:grpSpPr>
          <p:grpSp>
            <p:nvGrpSpPr>
              <p:cNvPr id="28" name="Group 12"/>
              <p:cNvGrpSpPr>
                <a:grpSpLocks/>
              </p:cNvGrpSpPr>
              <p:nvPr/>
            </p:nvGrpSpPr>
            <p:grpSpPr bwMode="auto">
              <a:xfrm>
                <a:off x="7776" y="10733"/>
                <a:ext cx="3413" cy="3402"/>
                <a:chOff x="7776" y="10733"/>
                <a:chExt cx="3413" cy="3402"/>
              </a:xfrm>
            </p:grpSpPr>
            <p:sp>
              <p:nvSpPr>
                <p:cNvPr id="33" name="Oval 13"/>
                <p:cNvSpPr>
                  <a:spLocks noChangeArrowheads="1"/>
                </p:cNvSpPr>
                <p:nvPr/>
              </p:nvSpPr>
              <p:spPr bwMode="auto">
                <a:xfrm>
                  <a:off x="7776" y="10733"/>
                  <a:ext cx="3402" cy="3402"/>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4" name="Oval 14"/>
                <p:cNvSpPr>
                  <a:spLocks noChangeArrowheads="1"/>
                </p:cNvSpPr>
                <p:nvPr/>
              </p:nvSpPr>
              <p:spPr bwMode="auto">
                <a:xfrm>
                  <a:off x="7776" y="11616"/>
                  <a:ext cx="1701" cy="1701"/>
                </a:xfrm>
                <a:prstGeom prst="ellipse">
                  <a:avLst/>
                </a:prstGeom>
                <a:solidFill>
                  <a:srgbClr val="FFFFFF"/>
                </a:solidFill>
                <a:ln w="9525">
                  <a:solidFill>
                    <a:srgbClr val="FFFF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Oval 15"/>
                <p:cNvSpPr>
                  <a:spLocks noChangeArrowheads="1"/>
                </p:cNvSpPr>
                <p:nvPr/>
              </p:nvSpPr>
              <p:spPr bwMode="auto">
                <a:xfrm>
                  <a:off x="9488" y="11648"/>
                  <a:ext cx="1701" cy="1701"/>
                </a:xfrm>
                <a:prstGeom prst="ellipse">
                  <a:avLst/>
                </a:prstGeom>
                <a:solidFill>
                  <a:srgbClr val="FFFFFF"/>
                </a:solidFill>
                <a:ln w="9525">
                  <a:solidFill>
                    <a:srgbClr val="FFFFFF"/>
                  </a:solid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9" name="Oval 16"/>
              <p:cNvSpPr>
                <a:spLocks noChangeArrowheads="1"/>
              </p:cNvSpPr>
              <p:nvPr/>
            </p:nvSpPr>
            <p:spPr bwMode="auto">
              <a:xfrm>
                <a:off x="7792" y="12075"/>
                <a:ext cx="850" cy="850"/>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 name="Oval 17"/>
              <p:cNvSpPr>
                <a:spLocks noChangeArrowheads="1"/>
              </p:cNvSpPr>
              <p:nvPr/>
            </p:nvSpPr>
            <p:spPr bwMode="auto">
              <a:xfrm>
                <a:off x="8640" y="12059"/>
                <a:ext cx="850" cy="850"/>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1" name="Oval 18"/>
              <p:cNvSpPr>
                <a:spLocks noChangeArrowheads="1"/>
              </p:cNvSpPr>
              <p:nvPr/>
            </p:nvSpPr>
            <p:spPr bwMode="auto">
              <a:xfrm>
                <a:off x="9488" y="12059"/>
                <a:ext cx="850" cy="850"/>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2" name="Oval 19"/>
              <p:cNvSpPr>
                <a:spLocks noChangeArrowheads="1"/>
              </p:cNvSpPr>
              <p:nvPr/>
            </p:nvSpPr>
            <p:spPr bwMode="auto">
              <a:xfrm>
                <a:off x="10336" y="12043"/>
                <a:ext cx="850" cy="850"/>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0" name="Oval 20"/>
            <p:cNvSpPr>
              <a:spLocks noChangeArrowheads="1"/>
            </p:cNvSpPr>
            <p:nvPr/>
          </p:nvSpPr>
          <p:spPr bwMode="auto">
            <a:xfrm>
              <a:off x="7856" y="2656"/>
              <a:ext cx="425" cy="425"/>
            </a:xfrm>
            <a:prstGeom prst="ellipse">
              <a:avLst/>
            </a:prstGeom>
            <a:solidFill>
              <a:srgbClr val="FFFFFF"/>
            </a:solidFill>
            <a:ln w="9525">
              <a:solidFill>
                <a:srgbClr val="FFFF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Oval 21"/>
            <p:cNvSpPr>
              <a:spLocks noChangeArrowheads="1"/>
            </p:cNvSpPr>
            <p:nvPr/>
          </p:nvSpPr>
          <p:spPr bwMode="auto">
            <a:xfrm>
              <a:off x="8288" y="2640"/>
              <a:ext cx="425" cy="425"/>
            </a:xfrm>
            <a:prstGeom prst="ellipse">
              <a:avLst/>
            </a:prstGeom>
            <a:solidFill>
              <a:srgbClr val="FFFFFF"/>
            </a:solidFill>
            <a:ln w="9525">
              <a:solidFill>
                <a:srgbClr val="FFFF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Oval 22"/>
            <p:cNvSpPr>
              <a:spLocks noChangeArrowheads="1"/>
            </p:cNvSpPr>
            <p:nvPr/>
          </p:nvSpPr>
          <p:spPr bwMode="auto">
            <a:xfrm>
              <a:off x="8720" y="2624"/>
              <a:ext cx="425" cy="425"/>
            </a:xfrm>
            <a:prstGeom prst="ellipse">
              <a:avLst/>
            </a:prstGeom>
            <a:solidFill>
              <a:srgbClr val="FFFFFF"/>
            </a:solidFill>
            <a:ln w="9525">
              <a:solidFill>
                <a:srgbClr val="FFFF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Oval 23"/>
            <p:cNvSpPr>
              <a:spLocks noChangeArrowheads="1"/>
            </p:cNvSpPr>
            <p:nvPr/>
          </p:nvSpPr>
          <p:spPr bwMode="auto">
            <a:xfrm>
              <a:off x="9152" y="2624"/>
              <a:ext cx="425" cy="425"/>
            </a:xfrm>
            <a:prstGeom prst="ellipse">
              <a:avLst/>
            </a:prstGeom>
            <a:solidFill>
              <a:srgbClr val="FFFFFF"/>
            </a:solidFill>
            <a:ln w="9525">
              <a:solidFill>
                <a:srgbClr val="FFFF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Oval 24"/>
            <p:cNvSpPr>
              <a:spLocks noChangeArrowheads="1"/>
            </p:cNvSpPr>
            <p:nvPr/>
          </p:nvSpPr>
          <p:spPr bwMode="auto">
            <a:xfrm>
              <a:off x="9584" y="2608"/>
              <a:ext cx="425" cy="425"/>
            </a:xfrm>
            <a:prstGeom prst="ellipse">
              <a:avLst/>
            </a:prstGeom>
            <a:solidFill>
              <a:srgbClr val="FFFFFF"/>
            </a:solidFill>
            <a:ln w="9525">
              <a:solidFill>
                <a:srgbClr val="FFFF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Oval 25"/>
            <p:cNvSpPr>
              <a:spLocks noChangeArrowheads="1"/>
            </p:cNvSpPr>
            <p:nvPr/>
          </p:nvSpPr>
          <p:spPr bwMode="auto">
            <a:xfrm>
              <a:off x="10016" y="2608"/>
              <a:ext cx="425" cy="425"/>
            </a:xfrm>
            <a:prstGeom prst="ellipse">
              <a:avLst/>
            </a:prstGeom>
            <a:solidFill>
              <a:srgbClr val="FFFFFF"/>
            </a:solidFill>
            <a:ln w="9525">
              <a:solidFill>
                <a:srgbClr val="FFFF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Oval 26"/>
            <p:cNvSpPr>
              <a:spLocks noChangeArrowheads="1"/>
            </p:cNvSpPr>
            <p:nvPr/>
          </p:nvSpPr>
          <p:spPr bwMode="auto">
            <a:xfrm>
              <a:off x="10448" y="2592"/>
              <a:ext cx="425" cy="425"/>
            </a:xfrm>
            <a:prstGeom prst="ellipse">
              <a:avLst/>
            </a:prstGeom>
            <a:solidFill>
              <a:srgbClr val="FFFFFF"/>
            </a:solidFill>
            <a:ln w="9525">
              <a:solidFill>
                <a:srgbClr val="FFFF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Oval 27"/>
            <p:cNvSpPr>
              <a:spLocks noChangeArrowheads="1"/>
            </p:cNvSpPr>
            <p:nvPr/>
          </p:nvSpPr>
          <p:spPr bwMode="auto">
            <a:xfrm>
              <a:off x="10864" y="2592"/>
              <a:ext cx="425" cy="425"/>
            </a:xfrm>
            <a:prstGeom prst="ellipse">
              <a:avLst/>
            </a:prstGeom>
            <a:solidFill>
              <a:srgbClr val="FFFFFF"/>
            </a:solidFill>
            <a:ln w="9525">
              <a:solidFill>
                <a:srgbClr val="FFFFFF"/>
              </a:solid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6" name="Group 28"/>
          <p:cNvGrpSpPr>
            <a:grpSpLocks/>
          </p:cNvGrpSpPr>
          <p:nvPr/>
        </p:nvGrpSpPr>
        <p:grpSpPr bwMode="auto">
          <a:xfrm>
            <a:off x="4540930" y="3502777"/>
            <a:ext cx="2181225" cy="2160587"/>
            <a:chOff x="7856" y="1117"/>
            <a:chExt cx="3433" cy="3402"/>
          </a:xfrm>
        </p:grpSpPr>
        <p:grpSp>
          <p:nvGrpSpPr>
            <p:cNvPr id="37" name="Group 29"/>
            <p:cNvGrpSpPr>
              <a:grpSpLocks/>
            </p:cNvGrpSpPr>
            <p:nvPr/>
          </p:nvGrpSpPr>
          <p:grpSpPr bwMode="auto">
            <a:xfrm>
              <a:off x="7856" y="1117"/>
              <a:ext cx="3433" cy="3402"/>
              <a:chOff x="7856" y="1117"/>
              <a:chExt cx="3433" cy="3402"/>
            </a:xfrm>
          </p:grpSpPr>
          <p:grpSp>
            <p:nvGrpSpPr>
              <p:cNvPr id="56" name="Group 30"/>
              <p:cNvGrpSpPr>
                <a:grpSpLocks/>
              </p:cNvGrpSpPr>
              <p:nvPr/>
            </p:nvGrpSpPr>
            <p:grpSpPr bwMode="auto">
              <a:xfrm>
                <a:off x="7872" y="1117"/>
                <a:ext cx="3413" cy="3402"/>
                <a:chOff x="7776" y="10733"/>
                <a:chExt cx="3413" cy="3402"/>
              </a:xfrm>
            </p:grpSpPr>
            <p:grpSp>
              <p:nvGrpSpPr>
                <p:cNvPr id="65" name="Group 31"/>
                <p:cNvGrpSpPr>
                  <a:grpSpLocks/>
                </p:cNvGrpSpPr>
                <p:nvPr/>
              </p:nvGrpSpPr>
              <p:grpSpPr bwMode="auto">
                <a:xfrm>
                  <a:off x="7776" y="10733"/>
                  <a:ext cx="3413" cy="3402"/>
                  <a:chOff x="7776" y="10733"/>
                  <a:chExt cx="3413" cy="3402"/>
                </a:xfrm>
              </p:grpSpPr>
              <p:sp>
                <p:nvSpPr>
                  <p:cNvPr id="70" name="Oval 32"/>
                  <p:cNvSpPr>
                    <a:spLocks noChangeArrowheads="1"/>
                  </p:cNvSpPr>
                  <p:nvPr/>
                </p:nvSpPr>
                <p:spPr bwMode="auto">
                  <a:xfrm>
                    <a:off x="7776" y="10733"/>
                    <a:ext cx="3402" cy="3402"/>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1" name="Oval 33"/>
                  <p:cNvSpPr>
                    <a:spLocks noChangeArrowheads="1"/>
                  </p:cNvSpPr>
                  <p:nvPr/>
                </p:nvSpPr>
                <p:spPr bwMode="auto">
                  <a:xfrm>
                    <a:off x="7776" y="11616"/>
                    <a:ext cx="1701" cy="1701"/>
                  </a:xfrm>
                  <a:prstGeom prst="ellipse">
                    <a:avLst/>
                  </a:prstGeom>
                  <a:solidFill>
                    <a:srgbClr val="FFFFFF"/>
                  </a:solidFill>
                  <a:ln w="9525">
                    <a:solidFill>
                      <a:srgbClr val="FFFF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2" name="Oval 34"/>
                  <p:cNvSpPr>
                    <a:spLocks noChangeArrowheads="1"/>
                  </p:cNvSpPr>
                  <p:nvPr/>
                </p:nvSpPr>
                <p:spPr bwMode="auto">
                  <a:xfrm>
                    <a:off x="9488" y="11648"/>
                    <a:ext cx="1701" cy="1701"/>
                  </a:xfrm>
                  <a:prstGeom prst="ellipse">
                    <a:avLst/>
                  </a:prstGeom>
                  <a:solidFill>
                    <a:srgbClr val="FFFFFF"/>
                  </a:solidFill>
                  <a:ln w="9525">
                    <a:solidFill>
                      <a:srgbClr val="FFFFFF"/>
                    </a:solid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66" name="Oval 35"/>
                <p:cNvSpPr>
                  <a:spLocks noChangeArrowheads="1"/>
                </p:cNvSpPr>
                <p:nvPr/>
              </p:nvSpPr>
              <p:spPr bwMode="auto">
                <a:xfrm>
                  <a:off x="7792" y="12075"/>
                  <a:ext cx="850" cy="850"/>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7" name="Oval 36"/>
                <p:cNvSpPr>
                  <a:spLocks noChangeArrowheads="1"/>
                </p:cNvSpPr>
                <p:nvPr/>
              </p:nvSpPr>
              <p:spPr bwMode="auto">
                <a:xfrm>
                  <a:off x="8640" y="12059"/>
                  <a:ext cx="850" cy="850"/>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8" name="Oval 37"/>
                <p:cNvSpPr>
                  <a:spLocks noChangeArrowheads="1"/>
                </p:cNvSpPr>
                <p:nvPr/>
              </p:nvSpPr>
              <p:spPr bwMode="auto">
                <a:xfrm>
                  <a:off x="9488" y="12059"/>
                  <a:ext cx="850" cy="850"/>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9" name="Oval 38"/>
                <p:cNvSpPr>
                  <a:spLocks noChangeArrowheads="1"/>
                </p:cNvSpPr>
                <p:nvPr/>
              </p:nvSpPr>
              <p:spPr bwMode="auto">
                <a:xfrm>
                  <a:off x="10336" y="12043"/>
                  <a:ext cx="850" cy="850"/>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57" name="Oval 39"/>
              <p:cNvSpPr>
                <a:spLocks noChangeArrowheads="1"/>
              </p:cNvSpPr>
              <p:nvPr/>
            </p:nvSpPr>
            <p:spPr bwMode="auto">
              <a:xfrm>
                <a:off x="7856" y="2656"/>
                <a:ext cx="425" cy="425"/>
              </a:xfrm>
              <a:prstGeom prst="ellipse">
                <a:avLst/>
              </a:prstGeom>
              <a:solidFill>
                <a:srgbClr val="FFFFFF"/>
              </a:solidFill>
              <a:ln w="9525">
                <a:solidFill>
                  <a:srgbClr val="FFFF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8" name="Oval 40"/>
              <p:cNvSpPr>
                <a:spLocks noChangeArrowheads="1"/>
              </p:cNvSpPr>
              <p:nvPr/>
            </p:nvSpPr>
            <p:spPr bwMode="auto">
              <a:xfrm>
                <a:off x="8288" y="2640"/>
                <a:ext cx="425" cy="425"/>
              </a:xfrm>
              <a:prstGeom prst="ellipse">
                <a:avLst/>
              </a:prstGeom>
              <a:solidFill>
                <a:srgbClr val="FFFFFF"/>
              </a:solidFill>
              <a:ln w="9525">
                <a:solidFill>
                  <a:srgbClr val="FFFF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9" name="Oval 41"/>
              <p:cNvSpPr>
                <a:spLocks noChangeArrowheads="1"/>
              </p:cNvSpPr>
              <p:nvPr/>
            </p:nvSpPr>
            <p:spPr bwMode="auto">
              <a:xfrm>
                <a:off x="8720" y="2624"/>
                <a:ext cx="425" cy="425"/>
              </a:xfrm>
              <a:prstGeom prst="ellipse">
                <a:avLst/>
              </a:prstGeom>
              <a:solidFill>
                <a:srgbClr val="FFFFFF"/>
              </a:solidFill>
              <a:ln w="9525">
                <a:solidFill>
                  <a:srgbClr val="FFFF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0" name="Oval 42"/>
              <p:cNvSpPr>
                <a:spLocks noChangeArrowheads="1"/>
              </p:cNvSpPr>
              <p:nvPr/>
            </p:nvSpPr>
            <p:spPr bwMode="auto">
              <a:xfrm>
                <a:off x="9152" y="2624"/>
                <a:ext cx="425" cy="425"/>
              </a:xfrm>
              <a:prstGeom prst="ellipse">
                <a:avLst/>
              </a:prstGeom>
              <a:solidFill>
                <a:srgbClr val="FFFFFF"/>
              </a:solidFill>
              <a:ln w="9525">
                <a:solidFill>
                  <a:srgbClr val="FFFF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1" name="Oval 43"/>
              <p:cNvSpPr>
                <a:spLocks noChangeArrowheads="1"/>
              </p:cNvSpPr>
              <p:nvPr/>
            </p:nvSpPr>
            <p:spPr bwMode="auto">
              <a:xfrm>
                <a:off x="9584" y="2608"/>
                <a:ext cx="425" cy="425"/>
              </a:xfrm>
              <a:prstGeom prst="ellipse">
                <a:avLst/>
              </a:prstGeom>
              <a:solidFill>
                <a:srgbClr val="FFFFFF"/>
              </a:solidFill>
              <a:ln w="9525">
                <a:solidFill>
                  <a:srgbClr val="FFFF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2" name="Oval 44"/>
              <p:cNvSpPr>
                <a:spLocks noChangeArrowheads="1"/>
              </p:cNvSpPr>
              <p:nvPr/>
            </p:nvSpPr>
            <p:spPr bwMode="auto">
              <a:xfrm>
                <a:off x="10016" y="2608"/>
                <a:ext cx="425" cy="425"/>
              </a:xfrm>
              <a:prstGeom prst="ellipse">
                <a:avLst/>
              </a:prstGeom>
              <a:solidFill>
                <a:srgbClr val="FFFFFF"/>
              </a:solidFill>
              <a:ln w="9525">
                <a:solidFill>
                  <a:srgbClr val="FFFF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3" name="Oval 45"/>
              <p:cNvSpPr>
                <a:spLocks noChangeArrowheads="1"/>
              </p:cNvSpPr>
              <p:nvPr/>
            </p:nvSpPr>
            <p:spPr bwMode="auto">
              <a:xfrm>
                <a:off x="10448" y="2592"/>
                <a:ext cx="425" cy="425"/>
              </a:xfrm>
              <a:prstGeom prst="ellipse">
                <a:avLst/>
              </a:prstGeom>
              <a:solidFill>
                <a:srgbClr val="FFFFFF"/>
              </a:solidFill>
              <a:ln w="9525">
                <a:solidFill>
                  <a:srgbClr val="FFFFFF"/>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4" name="Oval 46"/>
              <p:cNvSpPr>
                <a:spLocks noChangeArrowheads="1"/>
              </p:cNvSpPr>
              <p:nvPr/>
            </p:nvSpPr>
            <p:spPr bwMode="auto">
              <a:xfrm>
                <a:off x="10864" y="2592"/>
                <a:ext cx="425" cy="425"/>
              </a:xfrm>
              <a:prstGeom prst="ellipse">
                <a:avLst/>
              </a:prstGeom>
              <a:solidFill>
                <a:srgbClr val="FFFFFF"/>
              </a:solidFill>
              <a:ln w="9525">
                <a:solidFill>
                  <a:srgbClr val="FFFFFF"/>
                </a:solid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38" name="Oval 47"/>
            <p:cNvSpPr>
              <a:spLocks noChangeArrowheads="1"/>
            </p:cNvSpPr>
            <p:nvPr/>
          </p:nvSpPr>
          <p:spPr bwMode="auto">
            <a:xfrm>
              <a:off x="7872" y="2768"/>
              <a:ext cx="210" cy="210"/>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9" name="Oval 48"/>
            <p:cNvSpPr>
              <a:spLocks noChangeArrowheads="1"/>
            </p:cNvSpPr>
            <p:nvPr/>
          </p:nvSpPr>
          <p:spPr bwMode="auto">
            <a:xfrm>
              <a:off x="8080" y="2768"/>
              <a:ext cx="210" cy="210"/>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0" name="Oval 49"/>
            <p:cNvSpPr>
              <a:spLocks noChangeArrowheads="1"/>
            </p:cNvSpPr>
            <p:nvPr/>
          </p:nvSpPr>
          <p:spPr bwMode="auto">
            <a:xfrm>
              <a:off x="8288" y="2752"/>
              <a:ext cx="210" cy="210"/>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Oval 50"/>
            <p:cNvSpPr>
              <a:spLocks noChangeArrowheads="1"/>
            </p:cNvSpPr>
            <p:nvPr/>
          </p:nvSpPr>
          <p:spPr bwMode="auto">
            <a:xfrm>
              <a:off x="8496" y="2752"/>
              <a:ext cx="210" cy="210"/>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2" name="Oval 51"/>
            <p:cNvSpPr>
              <a:spLocks noChangeArrowheads="1"/>
            </p:cNvSpPr>
            <p:nvPr/>
          </p:nvSpPr>
          <p:spPr bwMode="auto">
            <a:xfrm>
              <a:off x="8720" y="2752"/>
              <a:ext cx="210" cy="210"/>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3" name="Oval 52"/>
            <p:cNvSpPr>
              <a:spLocks noChangeArrowheads="1"/>
            </p:cNvSpPr>
            <p:nvPr/>
          </p:nvSpPr>
          <p:spPr bwMode="auto">
            <a:xfrm>
              <a:off x="8960" y="2736"/>
              <a:ext cx="210" cy="210"/>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5" name="Oval 53"/>
            <p:cNvSpPr>
              <a:spLocks noChangeArrowheads="1"/>
            </p:cNvSpPr>
            <p:nvPr/>
          </p:nvSpPr>
          <p:spPr bwMode="auto">
            <a:xfrm>
              <a:off x="9184" y="2736"/>
              <a:ext cx="210" cy="210"/>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6" name="Oval 54"/>
            <p:cNvSpPr>
              <a:spLocks noChangeArrowheads="1"/>
            </p:cNvSpPr>
            <p:nvPr/>
          </p:nvSpPr>
          <p:spPr bwMode="auto">
            <a:xfrm>
              <a:off x="9392" y="2736"/>
              <a:ext cx="210" cy="210"/>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7" name="Oval 55"/>
            <p:cNvSpPr>
              <a:spLocks noChangeArrowheads="1"/>
            </p:cNvSpPr>
            <p:nvPr/>
          </p:nvSpPr>
          <p:spPr bwMode="auto">
            <a:xfrm>
              <a:off x="9616" y="2720"/>
              <a:ext cx="210" cy="210"/>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8" name="Oval 56"/>
            <p:cNvSpPr>
              <a:spLocks noChangeArrowheads="1"/>
            </p:cNvSpPr>
            <p:nvPr/>
          </p:nvSpPr>
          <p:spPr bwMode="auto">
            <a:xfrm>
              <a:off x="9824" y="2720"/>
              <a:ext cx="210" cy="210"/>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 name="Oval 57"/>
            <p:cNvSpPr>
              <a:spLocks noChangeArrowheads="1"/>
            </p:cNvSpPr>
            <p:nvPr/>
          </p:nvSpPr>
          <p:spPr bwMode="auto">
            <a:xfrm>
              <a:off x="10032" y="2720"/>
              <a:ext cx="210" cy="210"/>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0" name="Oval 58"/>
            <p:cNvSpPr>
              <a:spLocks noChangeArrowheads="1"/>
            </p:cNvSpPr>
            <p:nvPr/>
          </p:nvSpPr>
          <p:spPr bwMode="auto">
            <a:xfrm>
              <a:off x="10240" y="2720"/>
              <a:ext cx="210" cy="210"/>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1" name="Oval 59"/>
            <p:cNvSpPr>
              <a:spLocks noChangeArrowheads="1"/>
            </p:cNvSpPr>
            <p:nvPr/>
          </p:nvSpPr>
          <p:spPr bwMode="auto">
            <a:xfrm>
              <a:off x="10448" y="2720"/>
              <a:ext cx="210" cy="210"/>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2" name="Oval 60"/>
            <p:cNvSpPr>
              <a:spLocks noChangeArrowheads="1"/>
            </p:cNvSpPr>
            <p:nvPr/>
          </p:nvSpPr>
          <p:spPr bwMode="auto">
            <a:xfrm>
              <a:off x="10656" y="2720"/>
              <a:ext cx="210" cy="210"/>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3" name="Oval 61"/>
            <p:cNvSpPr>
              <a:spLocks noChangeArrowheads="1"/>
            </p:cNvSpPr>
            <p:nvPr/>
          </p:nvSpPr>
          <p:spPr bwMode="auto">
            <a:xfrm>
              <a:off x="10864" y="2720"/>
              <a:ext cx="210" cy="210"/>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4" name="Oval 62"/>
            <p:cNvSpPr>
              <a:spLocks noChangeArrowheads="1"/>
            </p:cNvSpPr>
            <p:nvPr/>
          </p:nvSpPr>
          <p:spPr bwMode="auto">
            <a:xfrm>
              <a:off x="11072" y="2704"/>
              <a:ext cx="210" cy="210"/>
            </a:xfrm>
            <a:prstGeom prst="ellipse">
              <a:avLst/>
            </a:prstGeom>
            <a:solidFill>
              <a:srgbClr val="00000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5" name="Line 63"/>
            <p:cNvSpPr>
              <a:spLocks noChangeShapeType="1"/>
            </p:cNvSpPr>
            <p:nvPr/>
          </p:nvSpPr>
          <p:spPr bwMode="auto">
            <a:xfrm flipV="1">
              <a:off x="7856" y="2800"/>
              <a:ext cx="3424" cy="64"/>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2483780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A well</a:t>
            </a:r>
            <a:r>
              <a:rPr lang="en-US" sz="3600" dirty="0" smtClean="0"/>
              <a:t>-designed assessment task </a:t>
            </a:r>
            <a:endParaRPr lang="en-US" sz="3600" dirty="0"/>
          </a:p>
        </p:txBody>
      </p:sp>
      <p:sp>
        <p:nvSpPr>
          <p:cNvPr id="3" name="Content Placeholder 2"/>
          <p:cNvSpPr>
            <a:spLocks noGrp="1"/>
          </p:cNvSpPr>
          <p:nvPr>
            <p:ph idx="1"/>
          </p:nvPr>
        </p:nvSpPr>
        <p:spPr/>
        <p:txBody>
          <a:bodyPr>
            <a:normAutofit fontScale="92500" lnSpcReduction="10000"/>
          </a:bodyPr>
          <a:lstStyle/>
          <a:p>
            <a:r>
              <a:rPr lang="en-US" dirty="0" smtClean="0"/>
              <a:t>Provides </a:t>
            </a:r>
            <a:r>
              <a:rPr lang="en-US" dirty="0"/>
              <a:t>access so nearly all students can demonstrate some level of success. </a:t>
            </a:r>
            <a:endParaRPr lang="en-US" dirty="0" smtClean="0"/>
          </a:p>
          <a:p>
            <a:endParaRPr lang="en-US" dirty="0" smtClean="0"/>
          </a:p>
          <a:p>
            <a:r>
              <a:rPr lang="en-US" dirty="0"/>
              <a:t>G</a:t>
            </a:r>
            <a:r>
              <a:rPr lang="en-US" dirty="0" smtClean="0"/>
              <a:t>radually </a:t>
            </a:r>
            <a:r>
              <a:rPr lang="en-US" dirty="0"/>
              <a:t>increases in complexity and cognitive </a:t>
            </a:r>
            <a:r>
              <a:rPr lang="en-US" dirty="0" smtClean="0"/>
              <a:t>challenge as the core mathematics is assessed.</a:t>
            </a:r>
          </a:p>
          <a:p>
            <a:endParaRPr lang="en-US" dirty="0" smtClean="0"/>
          </a:p>
          <a:p>
            <a:r>
              <a:rPr lang="en-US" dirty="0" smtClean="0"/>
              <a:t>Probes </a:t>
            </a:r>
            <a:r>
              <a:rPr lang="en-US" dirty="0"/>
              <a:t>for deeper understanding and requires explanations in order to provide evidence into students’ thinking and knowledge. </a:t>
            </a:r>
            <a:endParaRPr lang="en-US" dirty="0" smtClean="0"/>
          </a:p>
          <a:p>
            <a:endParaRPr lang="en-US" dirty="0" smtClean="0"/>
          </a:p>
          <a:p>
            <a:r>
              <a:rPr lang="en-US" dirty="0" smtClean="0"/>
              <a:t>Challenges </a:t>
            </a:r>
            <a:r>
              <a:rPr lang="en-US" dirty="0"/>
              <a:t>students to demonstrate strong conceptual understanding, generalize a situation, justify a finding or make a connection. </a:t>
            </a:r>
          </a:p>
        </p:txBody>
      </p:sp>
    </p:spTree>
    <p:extLst>
      <p:ext uri="{BB962C8B-B14F-4D97-AF65-F5344CB8AC3E}">
        <p14:creationId xmlns:p14="http://schemas.microsoft.com/office/powerpoint/2010/main" val="1204413080"/>
      </p:ext>
    </p:extLst>
  </p:cSld>
  <p:clrMapOvr>
    <a:masterClrMapping/>
  </p:clrMapOvr>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Sidewalk Stones</a:t>
            </a:r>
            <a:endParaRPr lang="en-US" dirty="0"/>
          </a:p>
        </p:txBody>
      </p:sp>
      <p:sp>
        <p:nvSpPr>
          <p:cNvPr id="11" name="Content Placeholder 10"/>
          <p:cNvSpPr>
            <a:spLocks noGrp="1"/>
          </p:cNvSpPr>
          <p:nvPr>
            <p:ph idx="1"/>
          </p:nvPr>
        </p:nvSpPr>
        <p:spPr/>
        <p:txBody>
          <a:bodyPr>
            <a:normAutofit/>
          </a:bodyPr>
          <a:lstStyle/>
          <a:p>
            <a:pPr marL="0" indent="0">
              <a:buNone/>
            </a:pPr>
            <a:r>
              <a:rPr lang="en-US" sz="2400" dirty="0" smtClean="0"/>
              <a:t>In Prague some sidewalks are made of small blocks of stone.</a:t>
            </a:r>
          </a:p>
          <a:p>
            <a:pPr marL="0" indent="0">
              <a:buNone/>
            </a:pPr>
            <a:r>
              <a:rPr lang="en-US" sz="2400" dirty="0" smtClean="0"/>
              <a:t>The blocks are in different shades to make patterns that are in various sizes.</a:t>
            </a:r>
          </a:p>
          <a:p>
            <a:pPr marL="0" indent="0">
              <a:buNone/>
            </a:pPr>
            <a:endParaRPr lang="en-US" sz="2400" dirty="0" smtClean="0"/>
          </a:p>
          <a:p>
            <a:pPr marL="0" indent="0">
              <a:buNone/>
            </a:pPr>
            <a:endParaRPr lang="en-US" sz="2400" dirty="0"/>
          </a:p>
          <a:p>
            <a:pPr marL="0" indent="0">
              <a:buNone/>
            </a:pPr>
            <a:endParaRPr lang="en-US" sz="2400" dirty="0"/>
          </a:p>
          <a:p>
            <a:pPr marL="0" indent="0">
              <a:buNone/>
            </a:pPr>
            <a:endParaRPr lang="en-US" sz="2400" dirty="0" smtClean="0"/>
          </a:p>
          <a:p>
            <a:pPr marL="0" indent="0">
              <a:buNone/>
            </a:pPr>
            <a:endParaRPr lang="en-US" sz="2400" dirty="0"/>
          </a:p>
          <a:p>
            <a:pPr marL="0" indent="0">
              <a:buNone/>
            </a:pPr>
            <a:r>
              <a:rPr lang="en-US" sz="2400" dirty="0" smtClean="0"/>
              <a:t>How many blocks of each size will pattern #</a:t>
            </a:r>
            <a:r>
              <a:rPr lang="en-US" sz="2400" i="1" dirty="0" smtClean="0"/>
              <a:t>n </a:t>
            </a:r>
            <a:r>
              <a:rPr lang="en-US" sz="2400" dirty="0" smtClean="0"/>
              <a:t>need?</a:t>
            </a:r>
          </a:p>
          <a:p>
            <a:pPr marL="0" indent="0">
              <a:buNone/>
            </a:pPr>
            <a:r>
              <a:rPr lang="en-US" sz="2400" dirty="0" smtClean="0"/>
              <a:t>Which pattern has a total of 841 gray blocks?</a:t>
            </a:r>
          </a:p>
          <a:p>
            <a:pPr marL="0" indent="0">
              <a:buNone/>
            </a:pPr>
            <a:r>
              <a:rPr lang="en-US" sz="2400" dirty="0" smtClean="0"/>
              <a:t>How many white blocks has that pattern?</a:t>
            </a:r>
          </a:p>
          <a:p>
            <a:pPr marL="0" indent="0">
              <a:buNone/>
            </a:pPr>
            <a:r>
              <a:rPr lang="en-US" sz="2400" dirty="0" smtClean="0"/>
              <a:t>Explain your work and show your calculations.</a:t>
            </a:r>
          </a:p>
        </p:txBody>
      </p:sp>
      <p:pic>
        <p:nvPicPr>
          <p:cNvPr id="13" name="Picture 12" descr="Screen Shot 2017-09-22 at 09.58.09.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34001" y="2268534"/>
            <a:ext cx="5503516" cy="2427113"/>
          </a:xfrm>
          <a:prstGeom prst="rect">
            <a:avLst/>
          </a:prstGeom>
        </p:spPr>
      </p:pic>
    </p:spTree>
    <p:extLst>
      <p:ext uri="{BB962C8B-B14F-4D97-AF65-F5344CB8AC3E}">
        <p14:creationId xmlns:p14="http://schemas.microsoft.com/office/powerpoint/2010/main" val="3711966431"/>
      </p:ext>
    </p:extLst>
  </p:cSld>
  <p:clrMapOvr>
    <a:masterClrMapping/>
  </p:clrMapOvr>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Sidewalk Patterns</a:t>
            </a:r>
            <a:endParaRPr lang="en-US" dirty="0"/>
          </a:p>
        </p:txBody>
      </p:sp>
      <p:pic>
        <p:nvPicPr>
          <p:cNvPr id="561" name="Picture 560" descr="Screen Shot 2017-09-22 at 09.58.09.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695721" y="2391824"/>
            <a:ext cx="5395543" cy="2379495"/>
          </a:xfrm>
          <a:prstGeom prst="rect">
            <a:avLst/>
          </a:prstGeom>
        </p:spPr>
      </p:pic>
      <p:sp>
        <p:nvSpPr>
          <p:cNvPr id="3" name="Content Placeholder 2"/>
          <p:cNvSpPr>
            <a:spLocks noGrp="1"/>
          </p:cNvSpPr>
          <p:nvPr>
            <p:ph idx="1"/>
          </p:nvPr>
        </p:nvSpPr>
        <p:spPr/>
        <p:txBody>
          <a:bodyPr>
            <a:normAutofit/>
          </a:bodyPr>
          <a:lstStyle/>
          <a:p>
            <a:pPr marL="0" indent="0">
              <a:buNone/>
            </a:pPr>
            <a:r>
              <a:rPr lang="en-GB" sz="2400" dirty="0"/>
              <a:t>In Prague some sidewalks are made of small square blocks of stone.</a:t>
            </a:r>
          </a:p>
          <a:p>
            <a:pPr marL="0" indent="0">
              <a:buNone/>
            </a:pPr>
            <a:r>
              <a:rPr lang="en-GB" sz="2400" dirty="0"/>
              <a:t>The blocks are in different shades to make patterns that are in various sizes</a:t>
            </a:r>
            <a:r>
              <a:rPr lang="en-GB" sz="2400" dirty="0" smtClean="0"/>
              <a:t>.</a:t>
            </a:r>
          </a:p>
          <a:p>
            <a:pPr marL="0" indent="0">
              <a:buNone/>
            </a:pPr>
            <a:endParaRPr lang="en-GB" sz="2400" dirty="0"/>
          </a:p>
          <a:p>
            <a:pPr marL="0" indent="0">
              <a:buNone/>
            </a:pPr>
            <a:r>
              <a:rPr lang="en-GB" sz="2400" dirty="0"/>
              <a:t> </a:t>
            </a:r>
            <a:endParaRPr lang="en-GB" sz="2400" dirty="0" smtClean="0"/>
          </a:p>
          <a:p>
            <a:pPr marL="0" indent="0">
              <a:buNone/>
            </a:pPr>
            <a:endParaRPr lang="en-GB" sz="2400" dirty="0" smtClean="0"/>
          </a:p>
          <a:p>
            <a:pPr marL="0" indent="0">
              <a:buNone/>
            </a:pPr>
            <a:endParaRPr lang="en-GB" sz="2400" dirty="0"/>
          </a:p>
          <a:p>
            <a:pPr marL="0" lvl="0" indent="0">
              <a:buNone/>
            </a:pPr>
            <a:r>
              <a:rPr lang="en-GB" sz="2400" dirty="0" smtClean="0"/>
              <a:t>1. Draw </a:t>
            </a:r>
            <a:r>
              <a:rPr lang="en-GB" sz="2400" dirty="0"/>
              <a:t>the next pattern in this series</a:t>
            </a:r>
            <a:r>
              <a:rPr lang="en-GB" sz="2400" dirty="0" smtClean="0"/>
              <a:t>.</a:t>
            </a:r>
          </a:p>
          <a:p>
            <a:pPr marL="0" lvl="0" indent="0">
              <a:buNone/>
            </a:pPr>
            <a:r>
              <a:rPr lang="en-GB" sz="2400" dirty="0" smtClean="0"/>
              <a:t>2. Make a table to show the number of blocks of different shades.</a:t>
            </a:r>
          </a:p>
          <a:p>
            <a:pPr marL="0" lvl="0" indent="0">
              <a:buNone/>
            </a:pPr>
            <a:r>
              <a:rPr lang="en-GB" sz="2400" dirty="0" smtClean="0"/>
              <a:t>3. What </a:t>
            </a:r>
            <a:r>
              <a:rPr lang="en-GB" sz="2400" dirty="0"/>
              <a:t>do you notice about the number of white blocks and the number of </a:t>
            </a:r>
            <a:r>
              <a:rPr lang="en-GB" sz="2400" dirty="0" err="1"/>
              <a:t>gray</a:t>
            </a:r>
            <a:r>
              <a:rPr lang="en-GB" sz="2400" dirty="0"/>
              <a:t> blocks?</a:t>
            </a:r>
          </a:p>
          <a:p>
            <a:pPr marL="0" lvl="0" indent="0">
              <a:buNone/>
            </a:pPr>
            <a:endParaRPr lang="en-GB" dirty="0" smtClean="0"/>
          </a:p>
          <a:p>
            <a:pPr marL="0" lvl="0" indent="0">
              <a:buNone/>
            </a:pPr>
            <a:endParaRPr lang="en-GB" dirty="0"/>
          </a:p>
          <a:p>
            <a:pPr marL="0" indent="0">
              <a:buNone/>
            </a:pPr>
            <a:endParaRPr lang="en-GB" dirty="0"/>
          </a:p>
          <a:p>
            <a:pPr marL="0" indent="0">
              <a:buNone/>
            </a:pPr>
            <a:endParaRPr lang="en-US" dirty="0"/>
          </a:p>
        </p:txBody>
      </p:sp>
    </p:spTree>
    <p:extLst>
      <p:ext uri="{BB962C8B-B14F-4D97-AF65-F5344CB8AC3E}">
        <p14:creationId xmlns:p14="http://schemas.microsoft.com/office/powerpoint/2010/main" val="3508203422"/>
      </p:ext>
    </p:extLst>
  </p:cSld>
  <p:clrMapOvr>
    <a:masterClrMapping/>
  </p:clrMapOvr>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Sidewalk Patterns</a:t>
            </a:r>
            <a:endParaRPr lang="en-US" dirty="0"/>
          </a:p>
        </p:txBody>
      </p:sp>
      <p:sp>
        <p:nvSpPr>
          <p:cNvPr id="3" name="Content Placeholder 2"/>
          <p:cNvSpPr>
            <a:spLocks noGrp="1"/>
          </p:cNvSpPr>
          <p:nvPr>
            <p:ph idx="1"/>
          </p:nvPr>
        </p:nvSpPr>
        <p:spPr>
          <a:xfrm>
            <a:off x="396553" y="1104380"/>
            <a:ext cx="8229600" cy="5490344"/>
          </a:xfrm>
        </p:spPr>
        <p:txBody>
          <a:bodyPr>
            <a:normAutofit/>
          </a:bodyPr>
          <a:lstStyle/>
          <a:p>
            <a:pPr marL="0" indent="0">
              <a:buNone/>
            </a:pPr>
            <a:r>
              <a:rPr lang="en-GB" dirty="0"/>
              <a:t> </a:t>
            </a:r>
            <a:r>
              <a:rPr lang="en-GB" dirty="0" smtClean="0"/>
              <a:t>4. </a:t>
            </a:r>
            <a:r>
              <a:rPr lang="en-GB" sz="2400" dirty="0" smtClean="0"/>
              <a:t>The </a:t>
            </a:r>
            <a:r>
              <a:rPr lang="en-GB" sz="2400" dirty="0"/>
              <a:t>total number of blocks can be found by squaring the number of blocks along one side of the pattern.</a:t>
            </a:r>
          </a:p>
          <a:p>
            <a:pPr marL="0" indent="0">
              <a:buNone/>
            </a:pPr>
            <a:r>
              <a:rPr lang="en-GB" sz="2400" dirty="0"/>
              <a:t>a. Fill in the blank spaces in this list</a:t>
            </a:r>
            <a:r>
              <a:rPr lang="en-GB" sz="2400" dirty="0" smtClean="0"/>
              <a:t>.</a:t>
            </a:r>
            <a:endParaRPr lang="en-GB" sz="2400" dirty="0"/>
          </a:p>
          <a:p>
            <a:pPr marL="0" indent="0">
              <a:buNone/>
            </a:pPr>
            <a:r>
              <a:rPr lang="en-GB" sz="2400" dirty="0"/>
              <a:t>    </a:t>
            </a:r>
            <a:r>
              <a:rPr lang="en-GB" sz="2400" dirty="0" smtClean="0"/>
              <a:t>25  </a:t>
            </a:r>
            <a:r>
              <a:rPr lang="en-GB" sz="2400" dirty="0"/>
              <a:t>= </a:t>
            </a:r>
            <a:r>
              <a:rPr lang="en-GB" sz="2400" dirty="0" smtClean="0"/>
              <a:t> 5</a:t>
            </a:r>
            <a:r>
              <a:rPr lang="en-GB" sz="2400" baseline="30000" dirty="0" smtClean="0"/>
              <a:t>2    </a:t>
            </a:r>
            <a:r>
              <a:rPr lang="en-GB" sz="2400" dirty="0"/>
              <a:t>	81  =  ______		169  =  </a:t>
            </a:r>
            <a:r>
              <a:rPr lang="en-GB" sz="2400" dirty="0" smtClean="0"/>
              <a:t>______       289  </a:t>
            </a:r>
            <a:r>
              <a:rPr lang="en-GB" sz="2400" dirty="0"/>
              <a:t>=     17</a:t>
            </a:r>
            <a:r>
              <a:rPr lang="en-GB" sz="2400" baseline="30000" dirty="0"/>
              <a:t>2</a:t>
            </a:r>
            <a:endParaRPr lang="en-GB" sz="2400" dirty="0"/>
          </a:p>
          <a:p>
            <a:pPr marL="0" indent="0">
              <a:buNone/>
            </a:pPr>
            <a:r>
              <a:rPr lang="en-GB" sz="2400" dirty="0" smtClean="0"/>
              <a:t>b</a:t>
            </a:r>
            <a:r>
              <a:rPr lang="en-GB" sz="2400" dirty="0"/>
              <a:t>. How many blocks will pattern #5 need? 		 </a:t>
            </a:r>
          </a:p>
          <a:p>
            <a:pPr marL="0" indent="0">
              <a:buNone/>
            </a:pPr>
            <a:r>
              <a:rPr lang="en-GB" sz="2400" dirty="0"/>
              <a:t>c. How many blocks will pattern #</a:t>
            </a:r>
            <a:r>
              <a:rPr lang="en-GB" sz="2400" i="1" dirty="0"/>
              <a:t>n </a:t>
            </a:r>
            <a:r>
              <a:rPr lang="en-GB" sz="2400" dirty="0"/>
              <a:t>need? </a:t>
            </a:r>
            <a:endParaRPr lang="en-GB" sz="2400" dirty="0" smtClean="0"/>
          </a:p>
          <a:p>
            <a:pPr marL="0" indent="0">
              <a:buNone/>
            </a:pPr>
            <a:endParaRPr lang="en-GB" sz="2400" dirty="0"/>
          </a:p>
          <a:p>
            <a:pPr marL="0" indent="0">
              <a:buNone/>
            </a:pPr>
            <a:r>
              <a:rPr lang="en-GB" sz="2400" dirty="0" smtClean="0"/>
              <a:t>5. a</a:t>
            </a:r>
            <a:r>
              <a:rPr lang="en-GB" sz="2400" dirty="0"/>
              <a:t>. If you know the total number of blocks in a pattern you can work out the number of white blocks in it. </a:t>
            </a:r>
            <a:r>
              <a:rPr lang="en-GB" sz="2400" dirty="0" smtClean="0"/>
              <a:t/>
            </a:r>
            <a:br>
              <a:rPr lang="en-GB" sz="2400" dirty="0" smtClean="0"/>
            </a:br>
            <a:r>
              <a:rPr lang="en-GB" sz="2400" dirty="0" smtClean="0"/>
              <a:t>Explain </a:t>
            </a:r>
            <a:r>
              <a:rPr lang="en-GB" sz="2400" dirty="0"/>
              <a:t>how you can do this. </a:t>
            </a:r>
          </a:p>
          <a:p>
            <a:pPr marL="0" lvl="0" indent="0">
              <a:buNone/>
            </a:pPr>
            <a:r>
              <a:rPr lang="en-GB" sz="2400" dirty="0" smtClean="0"/>
              <a:t>b</a:t>
            </a:r>
            <a:r>
              <a:rPr lang="en-GB" sz="2400" dirty="0"/>
              <a:t>. Pattern </a:t>
            </a:r>
            <a:r>
              <a:rPr lang="en-GB" sz="2400" dirty="0" smtClean="0"/>
              <a:t>#6 </a:t>
            </a:r>
            <a:r>
              <a:rPr lang="en-GB" sz="2400" dirty="0"/>
              <a:t>has a total of 625 blocks.  </a:t>
            </a:r>
            <a:br>
              <a:rPr lang="en-GB" sz="2400" dirty="0"/>
            </a:br>
            <a:r>
              <a:rPr lang="en-GB" sz="2400" dirty="0"/>
              <a:t>    How many white blocks are needed for pattern #6? </a:t>
            </a:r>
            <a:r>
              <a:rPr lang="en-GB" sz="2400" dirty="0" smtClean="0"/>
              <a:t/>
            </a:r>
            <a:br>
              <a:rPr lang="en-GB" sz="2400" dirty="0" smtClean="0"/>
            </a:br>
            <a:r>
              <a:rPr lang="en-GB" sz="2400" dirty="0" smtClean="0"/>
              <a:t>    Show </a:t>
            </a:r>
            <a:r>
              <a:rPr lang="en-GB" sz="2400" dirty="0"/>
              <a:t>how you figured this </a:t>
            </a:r>
            <a:r>
              <a:rPr lang="en-GB" sz="2400" dirty="0" smtClean="0"/>
              <a:t>out.</a:t>
            </a:r>
            <a:endParaRPr lang="en-US" sz="2400" dirty="0"/>
          </a:p>
        </p:txBody>
      </p:sp>
    </p:spTree>
    <p:extLst>
      <p:ext uri="{BB962C8B-B14F-4D97-AF65-F5344CB8AC3E}">
        <p14:creationId xmlns:p14="http://schemas.microsoft.com/office/powerpoint/2010/main" val="855939091"/>
      </p:ext>
    </p:extLst>
  </p:cSld>
  <p:clrMapOvr>
    <a:masterClrMapping/>
  </p:clrMapOvr>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SVMI formative assessment cycle</a:t>
            </a:r>
          </a:p>
        </p:txBody>
      </p:sp>
      <p:pic>
        <p:nvPicPr>
          <p:cNvPr id="32" name="Content Placeholder 31" descr="Macintosh HD:Users:rita:Desktop:Screen Shot 2017-09-22 at 13.23.00.png"/>
          <p:cNvPicPr>
            <a:picLocks noGrp="1"/>
          </p:cNvPicPr>
          <p:nvPr>
            <p:ph idx="1"/>
          </p:nvPr>
        </p:nvPicPr>
        <p:blipFill>
          <a:blip r:embed="rId3" cstate="screen">
            <a:extLst>
              <a:ext uri="{28A0092B-C50C-407E-A947-70E740481C1C}">
                <a14:useLocalDpi xmlns:a14="http://schemas.microsoft.com/office/drawing/2010/main"/>
              </a:ext>
            </a:extLst>
          </a:blip>
          <a:srcRect l="666" r="666"/>
          <a:stretch>
            <a:fillRect/>
          </a:stretch>
        </p:blipFill>
        <p:spPr bwMode="auto">
          <a:xfrm>
            <a:off x="880882" y="1134266"/>
            <a:ext cx="6889811" cy="5313288"/>
          </a:xfrm>
          <a:prstGeom prst="rect">
            <a:avLst/>
          </a:prstGeom>
          <a:noFill/>
          <a:ln>
            <a:noFill/>
          </a:ln>
        </p:spPr>
      </p:pic>
    </p:spTree>
    <p:extLst>
      <p:ext uri="{BB962C8B-B14F-4D97-AF65-F5344CB8AC3E}">
        <p14:creationId xmlns:p14="http://schemas.microsoft.com/office/powerpoint/2010/main" val="2573573040"/>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1980s researcher-designers</a:t>
            </a:r>
            <a:endParaRPr lang="en-US" dirty="0"/>
          </a:p>
        </p:txBody>
      </p:sp>
      <p:pic>
        <p:nvPicPr>
          <p:cNvPr id="11" name="Content Placeholder 10"/>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p:pic>
      <p:pic>
        <p:nvPicPr>
          <p:cNvPr id="3" name="Picture 2"/>
          <p:cNvPicPr>
            <a:picLocks noChangeAspect="1"/>
          </p:cNvPicPr>
          <p:nvPr/>
        </p:nvPicPr>
        <p:blipFill>
          <a:blip r:embed="rId3"/>
          <a:stretch>
            <a:fillRect/>
          </a:stretch>
        </p:blipFill>
        <p:spPr>
          <a:xfrm>
            <a:off x="165100" y="139700"/>
            <a:ext cx="8813800" cy="6578600"/>
          </a:xfrm>
          <a:prstGeom prst="rect">
            <a:avLst/>
          </a:prstGeom>
        </p:spPr>
      </p:pic>
    </p:spTree>
    <p:extLst>
      <p:ext uri="{BB962C8B-B14F-4D97-AF65-F5344CB8AC3E}">
        <p14:creationId xmlns:p14="http://schemas.microsoft.com/office/powerpoint/2010/main" val="3001422195"/>
      </p:ext>
    </p:extLst>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Glasses</a:t>
            </a:r>
            <a:endParaRPr lang="en-US" dirty="0"/>
          </a:p>
        </p:txBody>
      </p:sp>
      <p:pic>
        <p:nvPicPr>
          <p:cNvPr id="4" name="Content Placeholder 3" descr="Screen Shot 2017-09-22 at 11.01.41.png"/>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5186171" y="821540"/>
            <a:ext cx="3545323" cy="2448290"/>
          </a:xfrm>
        </p:spPr>
      </p:pic>
      <p:sp>
        <p:nvSpPr>
          <p:cNvPr id="8" name="TextBox 7"/>
          <p:cNvSpPr txBox="1"/>
          <p:nvPr/>
        </p:nvSpPr>
        <p:spPr>
          <a:xfrm>
            <a:off x="554837" y="962388"/>
            <a:ext cx="4192090" cy="1846659"/>
          </a:xfrm>
          <a:prstGeom prst="rect">
            <a:avLst/>
          </a:prstGeom>
          <a:noFill/>
        </p:spPr>
        <p:txBody>
          <a:bodyPr wrap="square" rtlCol="0">
            <a:spAutoFit/>
          </a:bodyPr>
          <a:lstStyle/>
          <a:p>
            <a:r>
              <a:rPr lang="en-GB" sz="2400" dirty="0"/>
              <a:t>This diagram shows three glasses (not drawn to </a:t>
            </a:r>
            <a:r>
              <a:rPr lang="en-GB" sz="2400" dirty="0" smtClean="0"/>
              <a:t>scale). </a:t>
            </a:r>
            <a:br>
              <a:rPr lang="en-GB" sz="2400" dirty="0" smtClean="0"/>
            </a:br>
            <a:r>
              <a:rPr lang="en-GB" sz="2400" dirty="0" smtClean="0"/>
              <a:t>The </a:t>
            </a:r>
            <a:r>
              <a:rPr lang="en-GB" sz="2400" dirty="0"/>
              <a:t>measurements are all in </a:t>
            </a:r>
            <a:r>
              <a:rPr lang="en-GB" sz="2400" dirty="0" err="1"/>
              <a:t>centimeters</a:t>
            </a:r>
            <a:r>
              <a:rPr lang="en-GB" sz="2400" dirty="0"/>
              <a:t>.</a:t>
            </a:r>
          </a:p>
          <a:p>
            <a:endParaRPr lang="en-US" dirty="0"/>
          </a:p>
        </p:txBody>
      </p:sp>
      <p:sp>
        <p:nvSpPr>
          <p:cNvPr id="9" name="TextBox 8"/>
          <p:cNvSpPr txBox="1"/>
          <p:nvPr/>
        </p:nvSpPr>
        <p:spPr>
          <a:xfrm>
            <a:off x="457200" y="2763626"/>
            <a:ext cx="8131963" cy="3785652"/>
          </a:xfrm>
          <a:prstGeom prst="rect">
            <a:avLst/>
          </a:prstGeom>
          <a:noFill/>
        </p:spPr>
        <p:txBody>
          <a:bodyPr wrap="square" rtlCol="0">
            <a:spAutoFit/>
          </a:bodyPr>
          <a:lstStyle/>
          <a:p>
            <a:r>
              <a:rPr lang="en-GB" sz="2400" dirty="0"/>
              <a:t>The bowl of glass 1 is </a:t>
            </a:r>
            <a:r>
              <a:rPr lang="en-GB" sz="2400" dirty="0" smtClean="0"/>
              <a:t>cylindrical.</a:t>
            </a:r>
            <a:endParaRPr lang="en-GB" sz="2400" dirty="0"/>
          </a:p>
          <a:p>
            <a:r>
              <a:rPr lang="en-GB" sz="2400" dirty="0"/>
              <a:t>The bowl of glass 2 is a cylinder with a hemispherical bottom.  </a:t>
            </a:r>
          </a:p>
          <a:p>
            <a:r>
              <a:rPr lang="en-GB" sz="2400" dirty="0"/>
              <a:t>The bowl of glass 3 is an inverted </a:t>
            </a:r>
            <a:r>
              <a:rPr lang="en-GB" sz="2400" dirty="0" smtClean="0"/>
              <a:t>cone.</a:t>
            </a:r>
            <a:endParaRPr lang="en-GB" sz="2400" dirty="0"/>
          </a:p>
          <a:p>
            <a:r>
              <a:rPr lang="en-GB" sz="2400" dirty="0"/>
              <a:t> </a:t>
            </a:r>
          </a:p>
          <a:p>
            <a:r>
              <a:rPr lang="en-GB" sz="2400" dirty="0" smtClean="0"/>
              <a:t>1. Find </a:t>
            </a:r>
            <a:r>
              <a:rPr lang="en-GB" sz="2400" dirty="0"/>
              <a:t>the vertical height of the bowl of glass 3</a:t>
            </a:r>
            <a:r>
              <a:rPr lang="en-GB" sz="2400" dirty="0" smtClean="0"/>
              <a:t>. </a:t>
            </a:r>
            <a:br>
              <a:rPr lang="en-GB" sz="2400" dirty="0" smtClean="0"/>
            </a:br>
            <a:r>
              <a:rPr lang="en-GB" sz="2400" dirty="0" smtClean="0"/>
              <a:t>    Show how you figured it out. </a:t>
            </a:r>
          </a:p>
          <a:p>
            <a:r>
              <a:rPr lang="en-GB" sz="2400" dirty="0" smtClean="0"/>
              <a:t>2. Calculate </a:t>
            </a:r>
            <a:r>
              <a:rPr lang="en-GB" sz="2400" dirty="0"/>
              <a:t>the volume of the bowl of each of these glasses </a:t>
            </a:r>
            <a:endParaRPr lang="en-GB" sz="2400" dirty="0" smtClean="0"/>
          </a:p>
          <a:p>
            <a:r>
              <a:rPr lang="en-GB" sz="2400" dirty="0"/>
              <a:t> </a:t>
            </a:r>
            <a:r>
              <a:rPr lang="en-GB" sz="2400" dirty="0" smtClean="0"/>
              <a:t>   Show your work.</a:t>
            </a:r>
          </a:p>
          <a:p>
            <a:r>
              <a:rPr lang="en-GB" sz="2400" dirty="0"/>
              <a:t>3. Find the height of liquid in Glass 2 when it is half </a:t>
            </a:r>
            <a:r>
              <a:rPr lang="en-GB" sz="2400" dirty="0" smtClean="0"/>
              <a:t>full. </a:t>
            </a:r>
            <a:br>
              <a:rPr lang="en-GB" sz="2400" dirty="0" smtClean="0"/>
            </a:br>
            <a:r>
              <a:rPr lang="en-GB" sz="2400" dirty="0" smtClean="0"/>
              <a:t>    Explain your reasoning and show your calculations. </a:t>
            </a:r>
            <a:endParaRPr lang="en-US" sz="2400" dirty="0"/>
          </a:p>
        </p:txBody>
      </p:sp>
    </p:spTree>
    <p:extLst>
      <p:ext uri="{BB962C8B-B14F-4D97-AF65-F5344CB8AC3E}">
        <p14:creationId xmlns:p14="http://schemas.microsoft.com/office/powerpoint/2010/main" val="1418623978"/>
      </p:ext>
    </p:extLst>
  </p:cSld>
  <p:clrMapOvr>
    <a:masterClrMapping/>
  </p:clrMapOvr>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hape 15"/>
          <p:cNvSpPr>
            <a:spLocks noGrp="1"/>
          </p:cNvSpPr>
          <p:nvPr>
            <p:ph type="body" idx="1"/>
          </p:nvPr>
        </p:nvSpPr>
        <p:spPr>
          <a:xfrm>
            <a:off x="457199" y="1317591"/>
            <a:ext cx="8115473" cy="4816509"/>
          </a:xfrm>
          <a:prstGeom prst="rect">
            <a:avLst/>
          </a:prstGeom>
        </p:spPr>
        <p:txBody>
          <a:bodyPr>
            <a:normAutofit lnSpcReduction="10000"/>
          </a:bodyPr>
          <a:lstStyle/>
          <a:p>
            <a:pPr marL="0" marR="32511" indent="0" algn="l" defTabSz="365760">
              <a:spcBef>
                <a:spcPts val="600"/>
              </a:spcBef>
              <a:buNone/>
              <a:defRPr sz="1800" b="0">
                <a:solidFill>
                  <a:srgbClr val="000000"/>
                </a:solidFill>
                <a:uFillTx/>
              </a:defRPr>
            </a:pPr>
            <a:r>
              <a:rPr lang="en-GB" sz="2800" b="1" dirty="0" smtClean="0">
                <a:solidFill>
                  <a:srgbClr val="FF0000"/>
                </a:solidFill>
                <a:latin typeface="+mj-lt"/>
              </a:rPr>
              <a:t>The Shell Centre for Mathematical Education</a:t>
            </a:r>
          </a:p>
          <a:p>
            <a:pPr marL="0" marR="32511" indent="0" algn="l" defTabSz="365760">
              <a:spcBef>
                <a:spcPts val="600"/>
              </a:spcBef>
              <a:buNone/>
              <a:defRPr sz="1800" b="0">
                <a:solidFill>
                  <a:srgbClr val="000000"/>
                </a:solidFill>
                <a:uFillTx/>
              </a:defRPr>
            </a:pPr>
            <a:r>
              <a:rPr lang="en-GB" sz="2800" b="1" dirty="0">
                <a:solidFill>
                  <a:srgbClr val="FF0000"/>
                </a:solidFill>
                <a:latin typeface="+mj-lt"/>
              </a:rPr>
              <a:t>	</a:t>
            </a:r>
            <a:r>
              <a:rPr lang="en-GB" sz="2800" b="1" dirty="0" smtClean="0">
                <a:solidFill>
                  <a:srgbClr val="FF0000"/>
                </a:solidFill>
                <a:latin typeface="+mj-lt"/>
              </a:rPr>
              <a:t>	– the story so far</a:t>
            </a:r>
          </a:p>
          <a:p>
            <a:pPr marL="0" marR="32511" indent="0" defTabSz="365760">
              <a:spcBef>
                <a:spcPts val="600"/>
              </a:spcBef>
              <a:buNone/>
              <a:defRPr sz="1800" b="0">
                <a:solidFill>
                  <a:srgbClr val="000000"/>
                </a:solidFill>
                <a:uFillTx/>
              </a:defRPr>
            </a:pPr>
            <a:endParaRPr lang="en-GB" sz="2800" b="1" dirty="0" smtClean="0">
              <a:solidFill>
                <a:srgbClr val="FF0000"/>
              </a:solidFill>
              <a:latin typeface="+mj-lt"/>
            </a:endParaRPr>
          </a:p>
          <a:p>
            <a:pPr marL="0" marR="32511" lvl="0" indent="0" defTabSz="365760">
              <a:spcBef>
                <a:spcPts val="600"/>
              </a:spcBef>
              <a:buNone/>
              <a:defRPr sz="1800" b="0">
                <a:solidFill>
                  <a:srgbClr val="000000"/>
                </a:solidFill>
                <a:uFillTx/>
              </a:defRPr>
            </a:pPr>
            <a:r>
              <a:rPr lang="en-GB" sz="2800" b="0" dirty="0" smtClean="0">
                <a:solidFill>
                  <a:srgbClr val="FFFFFF"/>
                </a:solidFill>
                <a:uFill>
                  <a:solidFill>
                    <a:srgbClr val="FFFFFF"/>
                  </a:solidFill>
                </a:uFill>
                <a:latin typeface="+mj-lt"/>
              </a:rPr>
              <a:t>Aspects of design</a:t>
            </a:r>
          </a:p>
          <a:p>
            <a:pPr marL="0" marR="32511" lvl="0" indent="0" defTabSz="365760">
              <a:spcBef>
                <a:spcPts val="600"/>
              </a:spcBef>
              <a:buNone/>
              <a:defRPr sz="1800" b="0">
                <a:solidFill>
                  <a:srgbClr val="000000"/>
                </a:solidFill>
                <a:uFillTx/>
              </a:defRPr>
            </a:pPr>
            <a:endParaRPr lang="en-GB" sz="2560" b="0" dirty="0" smtClean="0">
              <a:solidFill>
                <a:srgbClr val="FF0000"/>
              </a:solidFill>
              <a:uFill>
                <a:solidFill>
                  <a:srgbClr val="FFFFFF"/>
                </a:solidFill>
              </a:uFill>
              <a:latin typeface="+mj-lt"/>
            </a:endParaRPr>
          </a:p>
          <a:p>
            <a:pPr marL="0" marR="32511" lvl="0" indent="0" defTabSz="365760">
              <a:spcBef>
                <a:spcPts val="600"/>
              </a:spcBef>
              <a:buNone/>
              <a:defRPr sz="1800" b="0">
                <a:solidFill>
                  <a:srgbClr val="000000"/>
                </a:solidFill>
                <a:uFillTx/>
              </a:defRPr>
            </a:pPr>
            <a:r>
              <a:rPr lang="en-GB" sz="3600" b="1" dirty="0" smtClean="0">
                <a:solidFill>
                  <a:srgbClr val="FFFFFF"/>
                </a:solidFill>
                <a:uFill>
                  <a:solidFill>
                    <a:srgbClr val="FFFFFF"/>
                  </a:solidFill>
                </a:uFill>
                <a:latin typeface="+mj-lt"/>
              </a:rPr>
              <a:t>Some ways of using technology</a:t>
            </a:r>
          </a:p>
          <a:p>
            <a:pPr marL="0" marR="32511" lvl="0" indent="0" defTabSz="365760">
              <a:spcBef>
                <a:spcPts val="600"/>
              </a:spcBef>
              <a:buNone/>
              <a:defRPr sz="1800" b="0">
                <a:solidFill>
                  <a:srgbClr val="000000"/>
                </a:solidFill>
                <a:uFillTx/>
              </a:defRPr>
            </a:pPr>
            <a:r>
              <a:rPr lang="en-GB" sz="3600" b="1" dirty="0" smtClean="0">
                <a:solidFill>
                  <a:schemeClr val="bg1"/>
                </a:solidFill>
                <a:latin typeface="+mj-lt"/>
              </a:rPr>
              <a:t>Daniel Pead</a:t>
            </a:r>
            <a:endParaRPr lang="en-GB" sz="3600" b="1" dirty="0" smtClean="0">
              <a:solidFill>
                <a:schemeClr val="bg1"/>
              </a:solidFill>
              <a:uFill>
                <a:solidFill>
                  <a:srgbClr val="FFFFFF"/>
                </a:solidFill>
              </a:uFill>
              <a:latin typeface="+mj-lt"/>
            </a:endParaRPr>
          </a:p>
          <a:p>
            <a:pPr marL="0" marR="32511" lvl="0" indent="0" defTabSz="365760">
              <a:spcBef>
                <a:spcPts val="600"/>
              </a:spcBef>
              <a:buNone/>
              <a:defRPr sz="1800" b="0">
                <a:solidFill>
                  <a:srgbClr val="000000"/>
                </a:solidFill>
                <a:uFillTx/>
              </a:defRPr>
            </a:pPr>
            <a:endParaRPr lang="en-GB" sz="2560" b="0" dirty="0" smtClean="0">
              <a:solidFill>
                <a:srgbClr val="FFFFFF"/>
              </a:solidFill>
              <a:uFill>
                <a:solidFill>
                  <a:srgbClr val="FFFFFF"/>
                </a:solidFill>
              </a:uFill>
              <a:latin typeface="+mj-lt"/>
            </a:endParaRPr>
          </a:p>
          <a:p>
            <a:pPr marL="0" marR="32511" lvl="0" indent="0" defTabSz="365760">
              <a:spcBef>
                <a:spcPts val="600"/>
              </a:spcBef>
              <a:buNone/>
              <a:defRPr sz="1800" b="0">
                <a:solidFill>
                  <a:srgbClr val="000000"/>
                </a:solidFill>
                <a:uFillTx/>
              </a:defRPr>
            </a:pPr>
            <a:r>
              <a:rPr lang="en-GB" sz="2400" b="1" dirty="0">
                <a:solidFill>
                  <a:srgbClr val="FF0000"/>
                </a:solidFill>
                <a:uFillTx/>
              </a:rPr>
              <a:t>Shell Centre </a:t>
            </a:r>
            <a:r>
              <a:rPr lang="en-GB" sz="2400" b="1" dirty="0" smtClean="0">
                <a:solidFill>
                  <a:srgbClr val="FF0000"/>
                </a:solidFill>
                <a:uFillTx/>
              </a:rPr>
              <a:t>Jubilee Conference</a:t>
            </a:r>
          </a:p>
          <a:p>
            <a:pPr marL="0" marR="32511" lvl="0" indent="0" defTabSz="365760">
              <a:spcBef>
                <a:spcPts val="600"/>
              </a:spcBef>
              <a:buNone/>
              <a:defRPr sz="1800" b="0">
                <a:solidFill>
                  <a:srgbClr val="000000"/>
                </a:solidFill>
                <a:uFillTx/>
              </a:defRPr>
            </a:pPr>
            <a:r>
              <a:rPr lang="en-GB" sz="2400" b="1" dirty="0" smtClean="0">
                <a:solidFill>
                  <a:srgbClr val="FF0000"/>
                </a:solidFill>
                <a:uFillTx/>
                <a:latin typeface="+mj-lt"/>
              </a:rPr>
              <a:t>September 2017</a:t>
            </a:r>
            <a:endParaRPr sz="2240" b="0" dirty="0">
              <a:solidFill>
                <a:srgbClr val="FFFFFF"/>
              </a:solidFill>
              <a:uFill>
                <a:solidFill>
                  <a:srgbClr val="FFFFFF"/>
                </a:solidFill>
              </a:uFill>
              <a:latin typeface="+mj-lt"/>
            </a:endParaRPr>
          </a:p>
        </p:txBody>
      </p:sp>
    </p:spTree>
    <p:extLst>
      <p:ext uri="{BB962C8B-B14F-4D97-AF65-F5344CB8AC3E}">
        <p14:creationId xmlns:p14="http://schemas.microsoft.com/office/powerpoint/2010/main" val="15129149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Interactive Demonstrations</a:t>
            </a:r>
            <a:endParaRPr lang="en-US" dirty="0"/>
          </a:p>
        </p:txBody>
      </p:sp>
      <p:pic>
        <p:nvPicPr>
          <p:cNvPr id="5" name="Picture 4" descr="traffic1984.tif"/>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76867" y="1045700"/>
            <a:ext cx="7022041" cy="5005766"/>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143933" y="6270540"/>
            <a:ext cx="8890000" cy="369332"/>
          </a:xfrm>
          <a:prstGeom prst="rect">
            <a:avLst/>
          </a:prstGeom>
          <a:noFill/>
        </p:spPr>
        <p:txBody>
          <a:bodyPr wrap="square" rtlCol="0">
            <a:spAutoFit/>
          </a:bodyPr>
          <a:lstStyle/>
          <a:p>
            <a:pPr algn="ctr"/>
            <a:r>
              <a:rPr lang="en-GB" dirty="0" smtClean="0"/>
              <a:t>TRAFFIC – Language </a:t>
            </a:r>
            <a:r>
              <a:rPr lang="en-GB" smtClean="0"/>
              <a:t>of Functions and Graphs (1985) – Design: the Shell/ITMA team</a:t>
            </a:r>
            <a:endParaRPr lang="en-US" dirty="0"/>
          </a:p>
        </p:txBody>
      </p:sp>
    </p:spTree>
    <p:extLst>
      <p:ext uri="{BB962C8B-B14F-4D97-AF65-F5344CB8AC3E}">
        <p14:creationId xmlns:p14="http://schemas.microsoft.com/office/powerpoint/2010/main" val="960616525"/>
      </p:ext>
    </p:extLst>
  </p:cSld>
  <p:clrMapOvr>
    <a:masterClrMapping/>
  </p:clrMapOvr>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Interactive Demonstrations</a:t>
            </a:r>
            <a:endParaRPr lang="en-US" dirty="0"/>
          </a:p>
        </p:txBody>
      </p:sp>
      <p:pic>
        <p:nvPicPr>
          <p:cNvPr id="4" name="Picture 3" descr="traffic2005.png"/>
          <p:cNvPicPr>
            <a:picLocks noChangeAspect="1"/>
          </p:cNvPicPr>
          <p:nvPr/>
        </p:nvPicPr>
        <p:blipFill rotWithShape="1">
          <a:blip r:embed="rId3" cstate="screen">
            <a:extLst>
              <a:ext uri="{28A0092B-C50C-407E-A947-70E740481C1C}">
                <a14:useLocalDpi xmlns:a14="http://schemas.microsoft.com/office/drawing/2010/main"/>
              </a:ext>
            </a:extLst>
          </a:blip>
          <a:srcRect t="7939"/>
          <a:stretch/>
        </p:blipFill>
        <p:spPr>
          <a:xfrm>
            <a:off x="892333" y="962388"/>
            <a:ext cx="7440907" cy="51462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p:cNvSpPr txBox="1"/>
          <p:nvPr/>
        </p:nvSpPr>
        <p:spPr>
          <a:xfrm>
            <a:off x="766390" y="6270540"/>
            <a:ext cx="7773712" cy="369332"/>
          </a:xfrm>
          <a:prstGeom prst="rect">
            <a:avLst/>
          </a:prstGeom>
          <a:noFill/>
        </p:spPr>
        <p:txBody>
          <a:bodyPr wrap="square" rtlCol="0">
            <a:spAutoFit/>
          </a:bodyPr>
          <a:lstStyle/>
          <a:p>
            <a:pPr algn="ctr"/>
            <a:r>
              <a:rPr lang="en-US" dirty="0" smtClean="0"/>
              <a:t>TRAFFIC – 2005 version from </a:t>
            </a:r>
            <a:r>
              <a:rPr lang="en-US" i="1" dirty="0" smtClean="0"/>
              <a:t>Improving Learning in </a:t>
            </a:r>
            <a:r>
              <a:rPr lang="en-US" i="1" dirty="0" err="1" smtClean="0"/>
              <a:t>Maths</a:t>
            </a:r>
            <a:endParaRPr lang="en-US" dirty="0"/>
          </a:p>
        </p:txBody>
      </p:sp>
    </p:spTree>
    <p:extLst>
      <p:ext uri="{BB962C8B-B14F-4D97-AF65-F5344CB8AC3E}">
        <p14:creationId xmlns:p14="http://schemas.microsoft.com/office/powerpoint/2010/main" val="3820585455"/>
      </p:ext>
    </p:extLst>
  </p:cSld>
  <p:clrMapOvr>
    <a:masterClrMapping/>
  </p:clrMapOvr>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341753" y="0"/>
            <a:ext cx="8587071" cy="6858000"/>
          </a:xfrm>
          <a:prstGeom prst="rect">
            <a:avLst/>
          </a:prstGeom>
        </p:spPr>
      </p:pic>
      <p:pic>
        <p:nvPicPr>
          <p:cNvPr id="9" name="Picture 8"/>
          <p:cNvPicPr>
            <a:picLocks noChangeAspect="1"/>
          </p:cNvPicPr>
          <p:nvPr/>
        </p:nvPicPr>
        <p:blipFill>
          <a:blip r:embed="rId4"/>
          <a:stretch>
            <a:fillRect/>
          </a:stretch>
        </p:blipFill>
        <p:spPr>
          <a:xfrm>
            <a:off x="341753" y="0"/>
            <a:ext cx="8587071" cy="6858000"/>
          </a:xfrm>
          <a:prstGeom prst="rect">
            <a:avLst/>
          </a:prstGeom>
        </p:spPr>
      </p:pic>
      <p:pic>
        <p:nvPicPr>
          <p:cNvPr id="10" name="Picture 9"/>
          <p:cNvPicPr>
            <a:picLocks noChangeAspect="1"/>
          </p:cNvPicPr>
          <p:nvPr/>
        </p:nvPicPr>
        <p:blipFill>
          <a:blip r:embed="rId5"/>
          <a:stretch>
            <a:fillRect/>
          </a:stretch>
        </p:blipFill>
        <p:spPr>
          <a:xfrm>
            <a:off x="341753" y="0"/>
            <a:ext cx="8587071" cy="6858000"/>
          </a:xfrm>
          <a:prstGeom prst="rect">
            <a:avLst/>
          </a:prstGeom>
        </p:spPr>
      </p:pic>
    </p:spTree>
    <p:extLst>
      <p:ext uri="{BB962C8B-B14F-4D97-AF65-F5344CB8AC3E}">
        <p14:creationId xmlns:p14="http://schemas.microsoft.com/office/powerpoint/2010/main" val="61038304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10340" t="5237"/>
          <a:stretch/>
        </p:blipFill>
        <p:spPr bwMode="auto">
          <a:xfrm>
            <a:off x="1311908" y="962388"/>
            <a:ext cx="6255178" cy="5099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t>Simulated Science</a:t>
            </a:r>
            <a:endParaRPr lang="en-US" dirty="0"/>
          </a:p>
        </p:txBody>
      </p:sp>
      <p:sp>
        <p:nvSpPr>
          <p:cNvPr id="7" name="TextBox 6"/>
          <p:cNvSpPr txBox="1"/>
          <p:nvPr/>
        </p:nvSpPr>
        <p:spPr>
          <a:xfrm>
            <a:off x="0" y="6270540"/>
            <a:ext cx="9144000" cy="369332"/>
          </a:xfrm>
          <a:prstGeom prst="rect">
            <a:avLst/>
          </a:prstGeom>
          <a:noFill/>
        </p:spPr>
        <p:txBody>
          <a:bodyPr wrap="square" rtlCol="0">
            <a:spAutoFit/>
          </a:bodyPr>
          <a:lstStyle/>
          <a:p>
            <a:pPr algn="ctr"/>
            <a:r>
              <a:rPr lang="en-US" dirty="0" smtClean="0"/>
              <a:t>From </a:t>
            </a:r>
            <a:r>
              <a:rPr lang="en-US" i="1" dirty="0" smtClean="0"/>
              <a:t>World Class Tests</a:t>
            </a:r>
            <a:r>
              <a:rPr lang="en-US" dirty="0" smtClean="0"/>
              <a:t> (200-2004) – Design: Daniel Pead &amp; Richard Phillips</a:t>
            </a:r>
            <a:endParaRPr lang="en-US" dirty="0"/>
          </a:p>
        </p:txBody>
      </p:sp>
    </p:spTree>
    <p:extLst>
      <p:ext uri="{BB962C8B-B14F-4D97-AF65-F5344CB8AC3E}">
        <p14:creationId xmlns:p14="http://schemas.microsoft.com/office/powerpoint/2010/main" val="3855342726"/>
      </p:ext>
    </p:extLst>
  </p:cSld>
  <p:clrMapOvr>
    <a:masterClrMapping/>
  </p:clrMapOvr>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Simulated Science</a:t>
            </a:r>
            <a:endParaRPr lang="en-US" dirty="0"/>
          </a:p>
        </p:txBody>
      </p:sp>
      <p:sp>
        <p:nvSpPr>
          <p:cNvPr id="7" name="TextBox 6"/>
          <p:cNvSpPr txBox="1"/>
          <p:nvPr/>
        </p:nvSpPr>
        <p:spPr>
          <a:xfrm>
            <a:off x="913088" y="6270540"/>
            <a:ext cx="7031828" cy="369332"/>
          </a:xfrm>
          <a:prstGeom prst="rect">
            <a:avLst/>
          </a:prstGeom>
          <a:noFill/>
        </p:spPr>
        <p:txBody>
          <a:bodyPr wrap="square" rtlCol="0">
            <a:spAutoFit/>
          </a:bodyPr>
          <a:lstStyle/>
          <a:p>
            <a:pPr algn="ctr"/>
            <a:r>
              <a:rPr lang="en-US" dirty="0" smtClean="0"/>
              <a:t>From </a:t>
            </a:r>
            <a:r>
              <a:rPr lang="en-US" i="1" dirty="0" smtClean="0"/>
              <a:t>World </a:t>
            </a:r>
            <a:r>
              <a:rPr lang="en-US" i="1" dirty="0"/>
              <a:t>Class Tests</a:t>
            </a:r>
            <a:r>
              <a:rPr lang="en-US" dirty="0"/>
              <a:t> (200-2004) </a:t>
            </a:r>
            <a:r>
              <a:rPr lang="en-US" dirty="0" smtClean="0"/>
              <a:t>– Design:  Daniel Pead</a:t>
            </a:r>
            <a:endParaRPr lang="en-US" dirty="0"/>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62314" y="962388"/>
            <a:ext cx="6219372" cy="5197920"/>
          </a:xfrm>
          <a:prstGeom prst="rect">
            <a:avLst/>
          </a:prstGeom>
        </p:spPr>
      </p:pic>
    </p:spTree>
    <p:extLst>
      <p:ext uri="{BB962C8B-B14F-4D97-AF65-F5344CB8AC3E}">
        <p14:creationId xmlns:p14="http://schemas.microsoft.com/office/powerpoint/2010/main" val="2585642970"/>
      </p:ext>
    </p:extLst>
  </p:cSld>
  <p:clrMapOvr>
    <a:masterClrMapping/>
  </p:clrMapOvr>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p:cNvSpPr>
            <a:spLocks noGrp="1" noChangeArrowheads="1"/>
          </p:cNvSpPr>
          <p:nvPr>
            <p:ph type="title"/>
          </p:nvPr>
        </p:nvSpPr>
        <p:spPr>
          <a:xfrm>
            <a:off x="892971" y="428625"/>
            <a:ext cx="7358063" cy="794742"/>
          </a:xfrm>
        </p:spPr>
        <p:txBody>
          <a:bodyPr/>
          <a:lstStyle/>
          <a:p>
            <a:pPr eaLnBrk="1" hangingPunct="1">
              <a:defRPr/>
            </a:pPr>
            <a:r>
              <a:rPr lang="en-US" sz="4500" dirty="0" smtClean="0"/>
              <a:t>Explore a Database</a:t>
            </a:r>
            <a:endParaRPr lang="en-US" sz="4500" dirty="0"/>
          </a:p>
        </p:txBody>
      </p:sp>
      <p:sp>
        <p:nvSpPr>
          <p:cNvPr id="5" name="TextBox 4"/>
          <p:cNvSpPr txBox="1"/>
          <p:nvPr/>
        </p:nvSpPr>
        <p:spPr>
          <a:xfrm>
            <a:off x="1349170" y="6215154"/>
            <a:ext cx="6568337" cy="369332"/>
          </a:xfrm>
          <a:prstGeom prst="rect">
            <a:avLst/>
          </a:prstGeom>
          <a:noFill/>
        </p:spPr>
        <p:txBody>
          <a:bodyPr wrap="none" rtlCol="0">
            <a:spAutoFit/>
          </a:bodyPr>
          <a:lstStyle/>
          <a:p>
            <a:r>
              <a:rPr lang="en-US" dirty="0" smtClean="0"/>
              <a:t>From </a:t>
            </a:r>
            <a:r>
              <a:rPr lang="en-US" i="1" dirty="0" err="1" smtClean="0"/>
              <a:t>Bowland</a:t>
            </a:r>
            <a:r>
              <a:rPr lang="en-US" i="1" dirty="0" smtClean="0"/>
              <a:t> </a:t>
            </a:r>
            <a:r>
              <a:rPr lang="en-US" i="1" dirty="0" err="1" smtClean="0"/>
              <a:t>Maths</a:t>
            </a:r>
            <a:r>
              <a:rPr lang="en-US" dirty="0" smtClean="0"/>
              <a:t> (2008) </a:t>
            </a:r>
            <a:r>
              <a:rPr lang="mr-IN" dirty="0" smtClean="0"/>
              <a:t>–</a:t>
            </a:r>
            <a:r>
              <a:rPr lang="en-US" dirty="0" smtClean="0"/>
              <a:t> Design: Daniel Pead &amp; Malcolm Swan</a:t>
            </a:r>
            <a:endParaRPr lang="en-US" dirty="0"/>
          </a:p>
        </p:txBody>
      </p:sp>
      <p:pic>
        <p:nvPicPr>
          <p:cNvPr id="2" name="Picture 1" descr="accidents.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49170" y="1223366"/>
            <a:ext cx="6559757" cy="4924335"/>
          </a:xfrm>
          <a:prstGeom prst="rect">
            <a:avLst/>
          </a:prstGeom>
        </p:spPr>
      </p:pic>
    </p:spTree>
    <p:extLst>
      <p:ext uri="{BB962C8B-B14F-4D97-AF65-F5344CB8AC3E}">
        <p14:creationId xmlns:p14="http://schemas.microsoft.com/office/powerpoint/2010/main" val="37931513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p:cNvSpPr>
            <a:spLocks noGrp="1" noChangeArrowheads="1"/>
          </p:cNvSpPr>
          <p:nvPr>
            <p:ph type="title"/>
          </p:nvPr>
        </p:nvSpPr>
        <p:spPr>
          <a:xfrm>
            <a:off x="892971" y="428625"/>
            <a:ext cx="7358063" cy="794742"/>
          </a:xfrm>
        </p:spPr>
        <p:txBody>
          <a:bodyPr/>
          <a:lstStyle/>
          <a:p>
            <a:pPr eaLnBrk="1" hangingPunct="1">
              <a:defRPr/>
            </a:pPr>
            <a:r>
              <a:rPr lang="en-US" sz="4500" dirty="0" smtClean="0"/>
              <a:t>Function and Scatter Plots</a:t>
            </a:r>
            <a:endParaRPr lang="en-US" sz="4500" dirty="0"/>
          </a:p>
        </p:txBody>
      </p:sp>
      <p:sp>
        <p:nvSpPr>
          <p:cNvPr id="5" name="TextBox 4"/>
          <p:cNvSpPr txBox="1"/>
          <p:nvPr/>
        </p:nvSpPr>
        <p:spPr>
          <a:xfrm>
            <a:off x="658623" y="6179368"/>
            <a:ext cx="7826758" cy="369332"/>
          </a:xfrm>
          <a:prstGeom prst="rect">
            <a:avLst/>
          </a:prstGeom>
          <a:noFill/>
        </p:spPr>
        <p:txBody>
          <a:bodyPr wrap="none" rtlCol="0">
            <a:spAutoFit/>
          </a:bodyPr>
          <a:lstStyle/>
          <a:p>
            <a:r>
              <a:rPr lang="en-US" i="1" dirty="0" smtClean="0"/>
              <a:t>Coypu</a:t>
            </a:r>
            <a:r>
              <a:rPr lang="en-US" dirty="0"/>
              <a:t> </a:t>
            </a:r>
            <a:r>
              <a:rPr lang="en-US" dirty="0" smtClean="0"/>
              <a:t>(1995) </a:t>
            </a:r>
            <a:r>
              <a:rPr lang="mr-IN" dirty="0" smtClean="0"/>
              <a:t>–</a:t>
            </a:r>
            <a:r>
              <a:rPr lang="en-US" dirty="0" smtClean="0"/>
              <a:t> Design: Daniel Pead – Inspired by </a:t>
            </a:r>
            <a:r>
              <a:rPr lang="en-US" i="1" dirty="0" smtClean="0"/>
              <a:t>Mouse Plotter </a:t>
            </a:r>
            <a:r>
              <a:rPr lang="en-US" dirty="0" smtClean="0"/>
              <a:t>by</a:t>
            </a:r>
            <a:r>
              <a:rPr lang="en-US" i="1" dirty="0" smtClean="0"/>
              <a:t> </a:t>
            </a:r>
            <a:r>
              <a:rPr lang="en-US" dirty="0" smtClean="0"/>
              <a:t>Richard Phillips</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57378" y="1106424"/>
            <a:ext cx="6571488" cy="4928616"/>
          </a:xfrm>
          <a:prstGeom prst="rect">
            <a:avLst/>
          </a:prstGeom>
        </p:spPr>
      </p:pic>
    </p:spTree>
    <p:extLst>
      <p:ext uri="{BB962C8B-B14F-4D97-AF65-F5344CB8AC3E}">
        <p14:creationId xmlns:p14="http://schemas.microsoft.com/office/powerpoint/2010/main" val="25560797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p:cNvSpPr>
            <a:spLocks noGrp="1" noChangeArrowheads="1"/>
          </p:cNvSpPr>
          <p:nvPr>
            <p:ph type="title"/>
          </p:nvPr>
        </p:nvSpPr>
        <p:spPr>
          <a:xfrm>
            <a:off x="892971" y="428625"/>
            <a:ext cx="7358063" cy="794742"/>
          </a:xfrm>
        </p:spPr>
        <p:txBody>
          <a:bodyPr/>
          <a:lstStyle/>
          <a:p>
            <a:pPr eaLnBrk="1" hangingPunct="1">
              <a:defRPr/>
            </a:pPr>
            <a:r>
              <a:rPr lang="en-US" sz="4500" dirty="0" smtClean="0"/>
              <a:t>Function and Scatter Plots</a:t>
            </a:r>
            <a:endParaRPr lang="en-US" sz="4500" dirty="0"/>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9623" y="1144977"/>
            <a:ext cx="7464758" cy="5053244"/>
          </a:xfrm>
          <a:prstGeom prst="rect">
            <a:avLst/>
          </a:prstGeom>
        </p:spPr>
      </p:pic>
      <p:sp>
        <p:nvSpPr>
          <p:cNvPr id="9" name="TextBox 8"/>
          <p:cNvSpPr txBox="1"/>
          <p:nvPr/>
        </p:nvSpPr>
        <p:spPr>
          <a:xfrm>
            <a:off x="658623" y="6179368"/>
            <a:ext cx="7826758" cy="369332"/>
          </a:xfrm>
          <a:prstGeom prst="rect">
            <a:avLst/>
          </a:prstGeom>
          <a:noFill/>
        </p:spPr>
        <p:txBody>
          <a:bodyPr wrap="none" rtlCol="0">
            <a:spAutoFit/>
          </a:bodyPr>
          <a:lstStyle/>
          <a:p>
            <a:r>
              <a:rPr lang="en-US" i="1" dirty="0" smtClean="0"/>
              <a:t>Coypu</a:t>
            </a:r>
            <a:r>
              <a:rPr lang="en-US" dirty="0"/>
              <a:t> </a:t>
            </a:r>
            <a:r>
              <a:rPr lang="en-US" dirty="0" smtClean="0"/>
              <a:t>(1995) </a:t>
            </a:r>
            <a:r>
              <a:rPr lang="mr-IN" dirty="0" smtClean="0"/>
              <a:t>–</a:t>
            </a:r>
            <a:r>
              <a:rPr lang="en-US" dirty="0" smtClean="0"/>
              <a:t> Design: Daniel Pead – Inspired by </a:t>
            </a:r>
            <a:r>
              <a:rPr lang="en-US" i="1" dirty="0" smtClean="0"/>
              <a:t>Mouse Plotter </a:t>
            </a:r>
            <a:r>
              <a:rPr lang="en-US" dirty="0" smtClean="0"/>
              <a:t>by</a:t>
            </a:r>
            <a:r>
              <a:rPr lang="en-US" i="1" dirty="0" smtClean="0"/>
              <a:t> </a:t>
            </a:r>
            <a:r>
              <a:rPr lang="en-US" dirty="0" smtClean="0"/>
              <a:t>Richard Phillips</a:t>
            </a:r>
            <a:endParaRPr lang="en-US" dirty="0"/>
          </a:p>
        </p:txBody>
      </p:sp>
    </p:spTree>
    <p:extLst>
      <p:ext uri="{BB962C8B-B14F-4D97-AF65-F5344CB8AC3E}">
        <p14:creationId xmlns:p14="http://schemas.microsoft.com/office/powerpoint/2010/main" val="20287797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0000"/>
                </a:solidFill>
              </a:rPr>
              <a:t>Strands of R&amp;D</a:t>
            </a:r>
            <a:endParaRPr lang="en-US" dirty="0">
              <a:solidFill>
                <a:srgbClr val="FF0000"/>
              </a:solidFill>
            </a:endParaRPr>
          </a:p>
        </p:txBody>
      </p:sp>
      <p:sp>
        <p:nvSpPr>
          <p:cNvPr id="3" name="Text Placeholder 2"/>
          <p:cNvSpPr>
            <a:spLocks noGrp="1"/>
          </p:cNvSpPr>
          <p:nvPr>
            <p:ph type="body" idx="1"/>
          </p:nvPr>
        </p:nvSpPr>
        <p:spPr/>
        <p:txBody>
          <a:bodyPr>
            <a:normAutofit fontScale="92500" lnSpcReduction="10000"/>
          </a:bodyPr>
          <a:lstStyle/>
          <a:p>
            <a:pPr marL="0" indent="0">
              <a:buNone/>
            </a:pPr>
            <a:r>
              <a:rPr lang="en-US" b="0" dirty="0" smtClean="0">
                <a:solidFill>
                  <a:schemeClr val="tx1"/>
                </a:solidFill>
              </a:rPr>
              <a:t>Though much of the time we have been funded from project to project, we have managed to maintain some coherent strands:</a:t>
            </a:r>
            <a:br>
              <a:rPr lang="en-US" b="0" dirty="0" smtClean="0">
                <a:solidFill>
                  <a:schemeClr val="tx1"/>
                </a:solidFill>
              </a:rPr>
            </a:br>
            <a:endParaRPr lang="en-US" b="0" dirty="0" smtClean="0">
              <a:solidFill>
                <a:schemeClr val="tx1"/>
              </a:solidFill>
            </a:endParaRPr>
          </a:p>
          <a:p>
            <a:r>
              <a:rPr lang="en-US" sz="2800" dirty="0" smtClean="0"/>
              <a:t>Ways the </a:t>
            </a:r>
            <a:r>
              <a:rPr lang="en-US" sz="2800" dirty="0"/>
              <a:t>computer can help</a:t>
            </a:r>
            <a:br>
              <a:rPr lang="en-US" sz="2800" dirty="0"/>
            </a:br>
            <a:endParaRPr lang="en-US" sz="2800" dirty="0"/>
          </a:p>
          <a:p>
            <a:r>
              <a:rPr lang="en-US" sz="2800" dirty="0"/>
              <a:t>Using assessment </a:t>
            </a:r>
            <a:r>
              <a:rPr lang="en-US" sz="2800" dirty="0" smtClean="0"/>
              <a:t>to drive improvement</a:t>
            </a:r>
            <a:br>
              <a:rPr lang="en-US" sz="2800" dirty="0" smtClean="0"/>
            </a:br>
            <a:endParaRPr lang="en-US" sz="2800" dirty="0"/>
          </a:p>
          <a:p>
            <a:r>
              <a:rPr lang="en-US" sz="2800" dirty="0" smtClean="0"/>
              <a:t>Diagnostic teaching = formative assessment</a:t>
            </a:r>
            <a:br>
              <a:rPr lang="en-US" sz="2800" dirty="0" smtClean="0"/>
            </a:br>
            <a:endParaRPr lang="en-US" sz="2800" dirty="0" smtClean="0"/>
          </a:p>
          <a:p>
            <a:r>
              <a:rPr lang="en-US" sz="2800" dirty="0" err="1" smtClean="0"/>
              <a:t>Modelling</a:t>
            </a:r>
            <a:r>
              <a:rPr lang="en-US" sz="2800" dirty="0" smtClean="0"/>
              <a:t> the real world</a:t>
            </a:r>
            <a:br>
              <a:rPr lang="en-US" sz="2800" dirty="0" smtClean="0"/>
            </a:br>
            <a:endParaRPr lang="en-US" sz="2800" dirty="0" smtClean="0"/>
          </a:p>
          <a:p>
            <a:pPr marL="0" indent="0">
              <a:buNone/>
            </a:pPr>
            <a:r>
              <a:rPr lang="en-US" sz="2800" b="0" dirty="0" smtClean="0">
                <a:solidFill>
                  <a:schemeClr val="tx1"/>
                </a:solidFill>
              </a:rPr>
              <a:t>Time for a few slides on each; more in the </a:t>
            </a:r>
            <a:r>
              <a:rPr lang="en-US" sz="3600" dirty="0" smtClean="0">
                <a:solidFill>
                  <a:srgbClr val="FF0000"/>
                </a:solidFill>
              </a:rPr>
              <a:t>Exhibition</a:t>
            </a:r>
          </a:p>
        </p:txBody>
      </p:sp>
    </p:spTree>
    <p:extLst>
      <p:ext uri="{BB962C8B-B14F-4D97-AF65-F5344CB8AC3E}">
        <p14:creationId xmlns:p14="http://schemas.microsoft.com/office/powerpoint/2010/main" val="266926819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p:cNvSpPr>
            <a:spLocks noGrp="1" noChangeArrowheads="1"/>
          </p:cNvSpPr>
          <p:nvPr>
            <p:ph type="title"/>
          </p:nvPr>
        </p:nvSpPr>
        <p:spPr>
          <a:xfrm>
            <a:off x="892971" y="428625"/>
            <a:ext cx="7358063" cy="794742"/>
          </a:xfrm>
        </p:spPr>
        <p:txBody>
          <a:bodyPr/>
          <a:lstStyle/>
          <a:p>
            <a:pPr eaLnBrk="1" hangingPunct="1">
              <a:defRPr/>
            </a:pPr>
            <a:r>
              <a:rPr lang="en-US" sz="4500" dirty="0" smtClean="0"/>
              <a:t>Fit data to scatter plots</a:t>
            </a:r>
            <a:endParaRPr lang="en-US" sz="4500" dirty="0"/>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25964" y="1223367"/>
            <a:ext cx="6633139" cy="4974854"/>
          </a:xfrm>
          <a:prstGeom prst="rect">
            <a:avLst/>
          </a:prstGeom>
        </p:spPr>
      </p:pic>
      <p:sp>
        <p:nvSpPr>
          <p:cNvPr id="7" name="TextBox 6"/>
          <p:cNvSpPr txBox="1"/>
          <p:nvPr/>
        </p:nvSpPr>
        <p:spPr>
          <a:xfrm>
            <a:off x="2014870" y="6198221"/>
            <a:ext cx="4998933" cy="369332"/>
          </a:xfrm>
          <a:prstGeom prst="rect">
            <a:avLst/>
          </a:prstGeom>
          <a:noFill/>
        </p:spPr>
        <p:txBody>
          <a:bodyPr wrap="none" rtlCol="0">
            <a:spAutoFit/>
          </a:bodyPr>
          <a:lstStyle/>
          <a:p>
            <a:r>
              <a:rPr lang="en-US" i="1" dirty="0" smtClean="0"/>
              <a:t>Coypu</a:t>
            </a:r>
            <a:r>
              <a:rPr lang="en-US" dirty="0"/>
              <a:t> </a:t>
            </a:r>
            <a:r>
              <a:rPr lang="en-US" dirty="0" smtClean="0"/>
              <a:t>(1995) </a:t>
            </a:r>
            <a:r>
              <a:rPr lang="mr-IN" dirty="0" smtClean="0"/>
              <a:t>–</a:t>
            </a:r>
            <a:r>
              <a:rPr lang="en-US" dirty="0" smtClean="0"/>
              <a:t> Activity designed by Richard Phillips</a:t>
            </a:r>
            <a:endParaRPr lang="en-US" dirty="0"/>
          </a:p>
        </p:txBody>
      </p:sp>
    </p:spTree>
    <p:extLst>
      <p:ext uri="{BB962C8B-B14F-4D97-AF65-F5344CB8AC3E}">
        <p14:creationId xmlns:p14="http://schemas.microsoft.com/office/powerpoint/2010/main" val="3146534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p:cNvSpPr>
            <a:spLocks noGrp="1" noChangeArrowheads="1"/>
          </p:cNvSpPr>
          <p:nvPr>
            <p:ph type="title"/>
          </p:nvPr>
        </p:nvSpPr>
        <p:spPr>
          <a:xfrm>
            <a:off x="892971" y="428625"/>
            <a:ext cx="7358063" cy="794742"/>
          </a:xfrm>
        </p:spPr>
        <p:txBody>
          <a:bodyPr/>
          <a:lstStyle/>
          <a:p>
            <a:pPr eaLnBrk="1" hangingPunct="1">
              <a:defRPr/>
            </a:pPr>
            <a:r>
              <a:rPr lang="en-US" sz="4500" dirty="0" smtClean="0"/>
              <a:t>Take an Exam</a:t>
            </a:r>
            <a:endParaRPr lang="en-US" sz="4500" dirty="0"/>
          </a:p>
        </p:txBody>
      </p:sp>
      <p:sp>
        <p:nvSpPr>
          <p:cNvPr id="5" name="TextBox 4"/>
          <p:cNvSpPr txBox="1"/>
          <p:nvPr/>
        </p:nvSpPr>
        <p:spPr>
          <a:xfrm>
            <a:off x="1988947" y="6330893"/>
            <a:ext cx="5462883" cy="369332"/>
          </a:xfrm>
          <a:prstGeom prst="rect">
            <a:avLst/>
          </a:prstGeom>
          <a:noFill/>
        </p:spPr>
        <p:txBody>
          <a:bodyPr wrap="none" rtlCol="0">
            <a:spAutoFit/>
          </a:bodyPr>
          <a:lstStyle/>
          <a:p>
            <a:r>
              <a:rPr lang="en-GB" dirty="0" smtClean="0"/>
              <a:t>Prototype online testing platform for thesis </a:t>
            </a:r>
            <a:r>
              <a:rPr lang="mr-IN" dirty="0" smtClean="0"/>
              <a:t>–</a:t>
            </a:r>
            <a:r>
              <a:rPr lang="en-GB" dirty="0" smtClean="0"/>
              <a:t> 2005-2010</a:t>
            </a:r>
            <a:endParaRPr lang="en-US" dirty="0"/>
          </a:p>
        </p:txBody>
      </p:sp>
      <p:pic>
        <p:nvPicPr>
          <p:cNvPr id="3" name="Picture 2"/>
          <p:cNvPicPr>
            <a:picLocks noChangeAspect="1"/>
          </p:cNvPicPr>
          <p:nvPr/>
        </p:nvPicPr>
        <p:blipFill>
          <a:blip r:embed="rId3"/>
          <a:stretch>
            <a:fillRect/>
          </a:stretch>
        </p:blipFill>
        <p:spPr>
          <a:xfrm>
            <a:off x="1446683" y="1223367"/>
            <a:ext cx="6804351" cy="5107526"/>
          </a:xfrm>
          <a:prstGeom prst="rect">
            <a:avLst/>
          </a:prstGeom>
        </p:spPr>
      </p:pic>
    </p:spTree>
    <p:extLst>
      <p:ext uri="{BB962C8B-B14F-4D97-AF65-F5344CB8AC3E}">
        <p14:creationId xmlns:p14="http://schemas.microsoft.com/office/powerpoint/2010/main" val="26711711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1"/>
          <p:cNvSpPr>
            <a:spLocks noGrp="1" noChangeArrowheads="1"/>
          </p:cNvSpPr>
          <p:nvPr>
            <p:ph type="title"/>
          </p:nvPr>
        </p:nvSpPr>
        <p:spPr>
          <a:xfrm>
            <a:off x="892971" y="428625"/>
            <a:ext cx="7358063" cy="794742"/>
          </a:xfrm>
        </p:spPr>
        <p:txBody>
          <a:bodyPr/>
          <a:lstStyle/>
          <a:p>
            <a:pPr eaLnBrk="1" hangingPunct="1">
              <a:defRPr/>
            </a:pPr>
            <a:r>
              <a:rPr lang="en-US" sz="4500" dirty="0" smtClean="0"/>
              <a:t>Deliver PD</a:t>
            </a:r>
            <a:endParaRPr lang="en-US" sz="4500" dirty="0"/>
          </a:p>
        </p:txBody>
      </p:sp>
      <p:sp>
        <p:nvSpPr>
          <p:cNvPr id="5" name="TextBox 4"/>
          <p:cNvSpPr txBox="1"/>
          <p:nvPr/>
        </p:nvSpPr>
        <p:spPr>
          <a:xfrm>
            <a:off x="1" y="6251615"/>
            <a:ext cx="9144000" cy="369332"/>
          </a:xfrm>
          <a:prstGeom prst="rect">
            <a:avLst/>
          </a:prstGeom>
          <a:noFill/>
        </p:spPr>
        <p:txBody>
          <a:bodyPr wrap="square" rtlCol="0">
            <a:spAutoFit/>
          </a:bodyPr>
          <a:lstStyle/>
          <a:p>
            <a:pPr algn="ctr"/>
            <a:r>
              <a:rPr lang="en-GB" i="1" dirty="0" err="1" smtClean="0"/>
              <a:t>Bowland</a:t>
            </a:r>
            <a:r>
              <a:rPr lang="en-GB" i="1" dirty="0" smtClean="0"/>
              <a:t> Maths</a:t>
            </a:r>
            <a:r>
              <a:rPr lang="en-GB" dirty="0" smtClean="0"/>
              <a:t> (2006-2014) – Software: Daniel Pead, Materials: Malcolm Swan et. al.  </a:t>
            </a:r>
            <a:endParaRPr lang="en-US" dirty="0"/>
          </a:p>
        </p:txBody>
      </p:sp>
      <p:pic>
        <p:nvPicPr>
          <p:cNvPr id="2" name="Picture 1"/>
          <p:cNvPicPr>
            <a:picLocks noChangeAspect="1"/>
          </p:cNvPicPr>
          <p:nvPr/>
        </p:nvPicPr>
        <p:blipFill>
          <a:blip r:embed="rId3"/>
          <a:stretch>
            <a:fillRect/>
          </a:stretch>
        </p:blipFill>
        <p:spPr>
          <a:xfrm>
            <a:off x="503771" y="1180804"/>
            <a:ext cx="8241407" cy="5022913"/>
          </a:xfrm>
          <a:prstGeom prst="rect">
            <a:avLst/>
          </a:prstGeom>
        </p:spPr>
      </p:pic>
    </p:spTree>
    <p:extLst>
      <p:ext uri="{BB962C8B-B14F-4D97-AF65-F5344CB8AC3E}">
        <p14:creationId xmlns:p14="http://schemas.microsoft.com/office/powerpoint/2010/main" val="11336598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hape 15"/>
          <p:cNvSpPr>
            <a:spLocks noGrp="1"/>
          </p:cNvSpPr>
          <p:nvPr>
            <p:ph type="body" idx="1"/>
          </p:nvPr>
        </p:nvSpPr>
        <p:spPr>
          <a:xfrm>
            <a:off x="457199" y="1317591"/>
            <a:ext cx="8115473" cy="4816509"/>
          </a:xfrm>
          <a:prstGeom prst="rect">
            <a:avLst/>
          </a:prstGeom>
        </p:spPr>
        <p:txBody>
          <a:bodyPr>
            <a:normAutofit lnSpcReduction="10000"/>
          </a:bodyPr>
          <a:lstStyle/>
          <a:p>
            <a:pPr marL="0" marR="32511" indent="0" algn="l" defTabSz="365760">
              <a:spcBef>
                <a:spcPts val="600"/>
              </a:spcBef>
              <a:buNone/>
              <a:defRPr sz="1800" b="0">
                <a:solidFill>
                  <a:srgbClr val="000000"/>
                </a:solidFill>
                <a:uFillTx/>
              </a:defRPr>
            </a:pPr>
            <a:r>
              <a:rPr lang="en-GB" sz="2800" b="1" dirty="0" smtClean="0">
                <a:solidFill>
                  <a:srgbClr val="FF0000"/>
                </a:solidFill>
                <a:latin typeface="+mj-lt"/>
              </a:rPr>
              <a:t>The Shell Centre for Mathematical Education</a:t>
            </a:r>
          </a:p>
          <a:p>
            <a:pPr marL="0" marR="32511" indent="0" algn="l" defTabSz="365760">
              <a:spcBef>
                <a:spcPts val="600"/>
              </a:spcBef>
              <a:buNone/>
              <a:defRPr sz="1800" b="0">
                <a:solidFill>
                  <a:srgbClr val="000000"/>
                </a:solidFill>
                <a:uFillTx/>
              </a:defRPr>
            </a:pPr>
            <a:r>
              <a:rPr lang="en-GB" sz="2800" b="1" dirty="0">
                <a:solidFill>
                  <a:srgbClr val="FF0000"/>
                </a:solidFill>
                <a:latin typeface="+mj-lt"/>
              </a:rPr>
              <a:t>	</a:t>
            </a:r>
            <a:r>
              <a:rPr lang="en-GB" sz="2800" b="1" dirty="0" smtClean="0">
                <a:solidFill>
                  <a:srgbClr val="FF0000"/>
                </a:solidFill>
                <a:latin typeface="+mj-lt"/>
              </a:rPr>
              <a:t>	– the story so far</a:t>
            </a:r>
          </a:p>
          <a:p>
            <a:pPr marL="0" marR="32511" indent="0" defTabSz="365760">
              <a:spcBef>
                <a:spcPts val="600"/>
              </a:spcBef>
              <a:buNone/>
              <a:defRPr sz="1800" b="0">
                <a:solidFill>
                  <a:srgbClr val="000000"/>
                </a:solidFill>
                <a:uFillTx/>
              </a:defRPr>
            </a:pPr>
            <a:endParaRPr lang="en-GB" sz="2800" b="1" dirty="0" smtClean="0">
              <a:solidFill>
                <a:srgbClr val="FF0000"/>
              </a:solidFill>
              <a:latin typeface="+mj-lt"/>
            </a:endParaRPr>
          </a:p>
          <a:p>
            <a:pPr marL="0" marR="32511" lvl="0" indent="0" defTabSz="365760">
              <a:spcBef>
                <a:spcPts val="600"/>
              </a:spcBef>
              <a:buNone/>
              <a:defRPr sz="1800" b="0">
                <a:solidFill>
                  <a:srgbClr val="000000"/>
                </a:solidFill>
                <a:uFillTx/>
              </a:defRPr>
            </a:pPr>
            <a:r>
              <a:rPr lang="en-GB" sz="2800" b="0" dirty="0" smtClean="0">
                <a:solidFill>
                  <a:srgbClr val="FFFFFF"/>
                </a:solidFill>
                <a:uFill>
                  <a:solidFill>
                    <a:srgbClr val="FFFFFF"/>
                  </a:solidFill>
                </a:uFill>
                <a:latin typeface="+mj-lt"/>
              </a:rPr>
              <a:t>Aspects of design</a:t>
            </a:r>
          </a:p>
          <a:p>
            <a:pPr marL="0" marR="32511" lvl="0" indent="0" defTabSz="365760">
              <a:spcBef>
                <a:spcPts val="600"/>
              </a:spcBef>
              <a:buNone/>
              <a:defRPr sz="1800" b="0">
                <a:solidFill>
                  <a:srgbClr val="000000"/>
                </a:solidFill>
                <a:uFillTx/>
              </a:defRPr>
            </a:pPr>
            <a:endParaRPr lang="en-GB" sz="2560" b="0" dirty="0" smtClean="0">
              <a:solidFill>
                <a:srgbClr val="FF0000"/>
              </a:solidFill>
              <a:uFill>
                <a:solidFill>
                  <a:srgbClr val="FFFFFF"/>
                </a:solidFill>
              </a:uFill>
              <a:latin typeface="+mj-lt"/>
            </a:endParaRPr>
          </a:p>
          <a:p>
            <a:pPr marL="0" marR="32511" lvl="0" indent="0" defTabSz="365760">
              <a:spcBef>
                <a:spcPts val="600"/>
              </a:spcBef>
              <a:buNone/>
              <a:defRPr sz="1800" b="0">
                <a:solidFill>
                  <a:srgbClr val="000000"/>
                </a:solidFill>
                <a:uFillTx/>
              </a:defRPr>
            </a:pPr>
            <a:r>
              <a:rPr lang="en-GB" sz="3600" b="1" dirty="0" smtClean="0">
                <a:solidFill>
                  <a:srgbClr val="FFFFFF"/>
                </a:solidFill>
                <a:uFill>
                  <a:solidFill>
                    <a:srgbClr val="FFFFFF"/>
                  </a:solidFill>
                </a:uFill>
                <a:latin typeface="+mj-lt"/>
              </a:rPr>
              <a:t>Designed student responses</a:t>
            </a:r>
          </a:p>
          <a:p>
            <a:pPr marL="0" marR="32511" lvl="0" indent="0" defTabSz="365760">
              <a:spcBef>
                <a:spcPts val="600"/>
              </a:spcBef>
              <a:buNone/>
              <a:defRPr sz="1800" b="0">
                <a:solidFill>
                  <a:srgbClr val="000000"/>
                </a:solidFill>
                <a:uFillTx/>
              </a:defRPr>
            </a:pPr>
            <a:r>
              <a:rPr lang="en-GB" sz="3600" b="1" dirty="0" smtClean="0">
                <a:solidFill>
                  <a:schemeClr val="bg1"/>
                </a:solidFill>
                <a:latin typeface="+mj-lt"/>
              </a:rPr>
              <a:t>Sheila Evans</a:t>
            </a:r>
            <a:endParaRPr lang="en-GB" sz="3600" b="1" dirty="0" smtClean="0">
              <a:solidFill>
                <a:schemeClr val="bg1"/>
              </a:solidFill>
              <a:uFill>
                <a:solidFill>
                  <a:srgbClr val="FFFFFF"/>
                </a:solidFill>
              </a:uFill>
              <a:latin typeface="+mj-lt"/>
            </a:endParaRPr>
          </a:p>
          <a:p>
            <a:pPr marL="0" marR="32511" lvl="0" indent="0" defTabSz="365760">
              <a:spcBef>
                <a:spcPts val="600"/>
              </a:spcBef>
              <a:buNone/>
              <a:defRPr sz="1800" b="0">
                <a:solidFill>
                  <a:srgbClr val="000000"/>
                </a:solidFill>
                <a:uFillTx/>
              </a:defRPr>
            </a:pPr>
            <a:endParaRPr lang="en-GB" sz="2560" b="0" dirty="0" smtClean="0">
              <a:solidFill>
                <a:srgbClr val="FFFFFF"/>
              </a:solidFill>
              <a:uFill>
                <a:solidFill>
                  <a:srgbClr val="FFFFFF"/>
                </a:solidFill>
              </a:uFill>
              <a:latin typeface="+mj-lt"/>
            </a:endParaRPr>
          </a:p>
          <a:p>
            <a:pPr marL="0" marR="32511" lvl="0" indent="0" defTabSz="365760">
              <a:spcBef>
                <a:spcPts val="600"/>
              </a:spcBef>
              <a:buNone/>
              <a:defRPr sz="1800" b="0">
                <a:solidFill>
                  <a:srgbClr val="000000"/>
                </a:solidFill>
                <a:uFillTx/>
              </a:defRPr>
            </a:pPr>
            <a:r>
              <a:rPr lang="en-GB" sz="2400" b="1" dirty="0">
                <a:solidFill>
                  <a:srgbClr val="FF0000"/>
                </a:solidFill>
                <a:uFillTx/>
              </a:rPr>
              <a:t>Shell Centre </a:t>
            </a:r>
            <a:r>
              <a:rPr lang="en-GB" sz="2400" b="1" dirty="0" smtClean="0">
                <a:solidFill>
                  <a:srgbClr val="FF0000"/>
                </a:solidFill>
                <a:uFillTx/>
              </a:rPr>
              <a:t>Jubilee Conference</a:t>
            </a:r>
          </a:p>
          <a:p>
            <a:pPr marL="0" marR="32511" lvl="0" indent="0" defTabSz="365760">
              <a:spcBef>
                <a:spcPts val="600"/>
              </a:spcBef>
              <a:buNone/>
              <a:defRPr sz="1800" b="0">
                <a:solidFill>
                  <a:srgbClr val="000000"/>
                </a:solidFill>
                <a:uFillTx/>
              </a:defRPr>
            </a:pPr>
            <a:r>
              <a:rPr lang="en-GB" sz="2400" b="1" dirty="0" smtClean="0">
                <a:solidFill>
                  <a:srgbClr val="FF0000"/>
                </a:solidFill>
                <a:uFillTx/>
                <a:latin typeface="+mj-lt"/>
              </a:rPr>
              <a:t>September 2017</a:t>
            </a:r>
            <a:endParaRPr sz="2240" b="0" dirty="0">
              <a:solidFill>
                <a:srgbClr val="FFFFFF"/>
              </a:solidFill>
              <a:uFill>
                <a:solidFill>
                  <a:srgbClr val="FFFFFF"/>
                </a:solidFill>
              </a:uFill>
              <a:latin typeface="+mj-lt"/>
            </a:endParaRPr>
          </a:p>
        </p:txBody>
      </p:sp>
    </p:spTree>
    <p:extLst>
      <p:ext uri="{BB962C8B-B14F-4D97-AF65-F5344CB8AC3E}">
        <p14:creationId xmlns:p14="http://schemas.microsoft.com/office/powerpoint/2010/main" val="242385776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MAP lessons:</a:t>
            </a:r>
            <a:br>
              <a:rPr lang="en-US" dirty="0" smtClean="0"/>
            </a:br>
            <a:r>
              <a:rPr lang="en-US" dirty="0" smtClean="0"/>
              <a:t>Unstructured non-routine problems</a:t>
            </a:r>
            <a:endParaRPr lang="en-US" dirty="0"/>
          </a:p>
        </p:txBody>
      </p:sp>
      <p:sp>
        <p:nvSpPr>
          <p:cNvPr id="3" name="Content Placeholder 2"/>
          <p:cNvSpPr>
            <a:spLocks noGrp="1"/>
          </p:cNvSpPr>
          <p:nvPr>
            <p:ph idx="1"/>
          </p:nvPr>
        </p:nvSpPr>
        <p:spPr>
          <a:xfrm>
            <a:off x="0" y="1748093"/>
            <a:ext cx="8824424" cy="2886573"/>
          </a:xfrm>
        </p:spPr>
        <p:txBody>
          <a:bodyPr>
            <a:normAutofit/>
          </a:bodyPr>
          <a:lstStyle/>
          <a:p>
            <a:pPr marL="0" indent="0" algn="ctr">
              <a:buNone/>
            </a:pPr>
            <a:r>
              <a:rPr lang="en-US" sz="2800" dirty="0" smtClean="0"/>
              <a:t>Students can decide </a:t>
            </a:r>
            <a:r>
              <a:rPr lang="en-US" sz="2800" dirty="0"/>
              <a:t>for themselves what method to </a:t>
            </a:r>
            <a:r>
              <a:rPr lang="en-US" sz="2800" dirty="0" smtClean="0"/>
              <a:t>use.</a:t>
            </a:r>
            <a:endParaRPr lang="en-US" sz="2800" dirty="0"/>
          </a:p>
          <a:p>
            <a:pPr marL="0" indent="0" algn="ctr">
              <a:buNone/>
            </a:pPr>
            <a:endParaRPr lang="en-US" sz="2800" dirty="0"/>
          </a:p>
          <a:p>
            <a:pPr marL="0" indent="0" algn="ctr">
              <a:buNone/>
            </a:pPr>
            <a:r>
              <a:rPr lang="en-US" sz="2800" dirty="0" smtClean="0"/>
              <a:t>In any one class </a:t>
            </a:r>
            <a:r>
              <a:rPr lang="en-US" sz="2800" dirty="0"/>
              <a:t>several </a:t>
            </a:r>
            <a:r>
              <a:rPr lang="en-US" sz="2800" dirty="0" smtClean="0"/>
              <a:t>methods may produced.</a:t>
            </a:r>
          </a:p>
          <a:p>
            <a:pPr marL="0" indent="0" algn="ctr">
              <a:buNone/>
            </a:pPr>
            <a:r>
              <a:rPr lang="en-US" sz="2800" dirty="0" smtClean="0"/>
              <a:t>These can </a:t>
            </a:r>
            <a:r>
              <a:rPr lang="en-US" sz="2800" dirty="0"/>
              <a:t>then be </a:t>
            </a:r>
            <a:r>
              <a:rPr lang="en-US" sz="2800" dirty="0" smtClean="0"/>
              <a:t>reviewed and interconnected.</a:t>
            </a:r>
            <a:endParaRPr lang="en-US" sz="2800" dirty="0"/>
          </a:p>
          <a:p>
            <a:endParaRPr lang="en-US" sz="2800" dirty="0"/>
          </a:p>
        </p:txBody>
      </p:sp>
      <p:sp>
        <p:nvSpPr>
          <p:cNvPr id="10" name="TextBox 9"/>
          <p:cNvSpPr txBox="1"/>
          <p:nvPr/>
        </p:nvSpPr>
        <p:spPr>
          <a:xfrm>
            <a:off x="226280" y="4183072"/>
            <a:ext cx="7719166" cy="1354217"/>
          </a:xfrm>
          <a:prstGeom prst="rect">
            <a:avLst/>
          </a:prstGeom>
          <a:noFill/>
        </p:spPr>
        <p:txBody>
          <a:bodyPr wrap="square" rtlCol="0">
            <a:spAutoFit/>
          </a:bodyPr>
          <a:lstStyle/>
          <a:p>
            <a:r>
              <a:rPr lang="en-US" sz="2600" b="1" dirty="0">
                <a:solidFill>
                  <a:srgbClr val="800000"/>
                </a:solidFill>
              </a:rPr>
              <a:t> </a:t>
            </a:r>
            <a:r>
              <a:rPr lang="en-US" sz="2600" b="1" dirty="0" smtClean="0">
                <a:solidFill>
                  <a:srgbClr val="800000"/>
                </a:solidFill>
              </a:rPr>
              <a:t>MAP: </a:t>
            </a:r>
            <a:r>
              <a:rPr lang="en-US" sz="2800" dirty="0" smtClean="0">
                <a:solidFill>
                  <a:srgbClr val="800000"/>
                </a:solidFill>
              </a:rPr>
              <a:t>Feedback </a:t>
            </a:r>
            <a:r>
              <a:rPr lang="en-US" sz="2800" dirty="0">
                <a:solidFill>
                  <a:srgbClr val="800000"/>
                </a:solidFill>
              </a:rPr>
              <a:t>from </a:t>
            </a:r>
            <a:r>
              <a:rPr lang="en-US" sz="2800" dirty="0" smtClean="0">
                <a:solidFill>
                  <a:srgbClr val="800000"/>
                </a:solidFill>
              </a:rPr>
              <a:t>observers</a:t>
            </a:r>
          </a:p>
          <a:p>
            <a:endParaRPr lang="en-US" sz="2800" dirty="0">
              <a:solidFill>
                <a:srgbClr val="800000"/>
              </a:solidFill>
            </a:endParaRPr>
          </a:p>
          <a:p>
            <a:pPr algn="ctr"/>
            <a:r>
              <a:rPr lang="en-US" sz="2600" b="1" dirty="0" smtClean="0">
                <a:solidFill>
                  <a:srgbClr val="800000"/>
                </a:solidFill>
              </a:rPr>
              <a:t>Students </a:t>
            </a:r>
            <a:r>
              <a:rPr lang="en-US" sz="2600" b="1" dirty="0">
                <a:solidFill>
                  <a:srgbClr val="800000"/>
                </a:solidFill>
              </a:rPr>
              <a:t>were using just one or two </a:t>
            </a:r>
            <a:r>
              <a:rPr lang="en-US" sz="2600" b="1" dirty="0" smtClean="0">
                <a:solidFill>
                  <a:srgbClr val="800000"/>
                </a:solidFill>
              </a:rPr>
              <a:t>methods</a:t>
            </a:r>
            <a:endParaRPr lang="en-US" sz="2600" b="1" dirty="0">
              <a:solidFill>
                <a:srgbClr val="800000"/>
              </a:solidFill>
            </a:endParaRPr>
          </a:p>
        </p:txBody>
      </p:sp>
    </p:spTree>
    <p:extLst>
      <p:ext uri="{BB962C8B-B14F-4D97-AF65-F5344CB8AC3E}">
        <p14:creationId xmlns:p14="http://schemas.microsoft.com/office/powerpoint/2010/main" val="33555761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Design solution</a:t>
            </a:r>
            <a:endParaRPr lang="en-US" dirty="0"/>
          </a:p>
        </p:txBody>
      </p:sp>
      <p:sp>
        <p:nvSpPr>
          <p:cNvPr id="9" name="TextBox 8"/>
          <p:cNvSpPr txBox="1"/>
          <p:nvPr/>
        </p:nvSpPr>
        <p:spPr>
          <a:xfrm>
            <a:off x="647859" y="3873013"/>
            <a:ext cx="7896163" cy="2062103"/>
          </a:xfrm>
          <a:prstGeom prst="rect">
            <a:avLst/>
          </a:prstGeom>
          <a:solidFill>
            <a:srgbClr val="254061"/>
          </a:solidFill>
        </p:spPr>
        <p:txBody>
          <a:bodyPr wrap="square" rtlCol="0">
            <a:spAutoFit/>
          </a:bodyPr>
          <a:lstStyle/>
          <a:p>
            <a:pPr algn="ctr"/>
            <a:endParaRPr lang="en-US" sz="3200" dirty="0" smtClean="0">
              <a:solidFill>
                <a:schemeClr val="bg1"/>
              </a:solidFill>
            </a:endParaRPr>
          </a:p>
          <a:p>
            <a:pPr algn="ctr"/>
            <a:r>
              <a:rPr lang="en-US" sz="3200" dirty="0" smtClean="0">
                <a:solidFill>
                  <a:schemeClr val="bg1"/>
                </a:solidFill>
              </a:rPr>
              <a:t>Create two or three </a:t>
            </a:r>
            <a:br>
              <a:rPr lang="en-US" sz="3200" dirty="0" smtClean="0">
                <a:solidFill>
                  <a:schemeClr val="bg1"/>
                </a:solidFill>
              </a:rPr>
            </a:br>
            <a:r>
              <a:rPr lang="en-US" sz="3200" dirty="0" smtClean="0">
                <a:solidFill>
                  <a:schemeClr val="bg1"/>
                </a:solidFill>
              </a:rPr>
              <a:t>designed student responses to each problem</a:t>
            </a:r>
          </a:p>
          <a:p>
            <a:pPr algn="ctr"/>
            <a:endParaRPr lang="en-US" sz="3200" dirty="0">
              <a:solidFill>
                <a:schemeClr val="bg1"/>
              </a:solidFill>
            </a:endParaRPr>
          </a:p>
        </p:txBody>
      </p:sp>
      <p:sp>
        <p:nvSpPr>
          <p:cNvPr id="10" name="TextBox 9"/>
          <p:cNvSpPr txBox="1"/>
          <p:nvPr/>
        </p:nvSpPr>
        <p:spPr>
          <a:xfrm>
            <a:off x="457200" y="1979457"/>
            <a:ext cx="8086822" cy="954107"/>
          </a:xfrm>
          <a:prstGeom prst="rect">
            <a:avLst/>
          </a:prstGeom>
          <a:noFill/>
        </p:spPr>
        <p:txBody>
          <a:bodyPr wrap="square" rtlCol="0">
            <a:spAutoFit/>
          </a:bodyPr>
          <a:lstStyle/>
          <a:p>
            <a:pPr algn="ctr"/>
            <a:r>
              <a:rPr lang="en-US" sz="2800" dirty="0" smtClean="0">
                <a:solidFill>
                  <a:schemeClr val="accent1">
                    <a:lumMod val="50000"/>
                  </a:schemeClr>
                </a:solidFill>
              </a:rPr>
              <a:t>Just because problems can be solved in different ways doesn’t mean in any one class students will do so.</a:t>
            </a:r>
            <a:endParaRPr lang="en-US" sz="2800" dirty="0">
              <a:solidFill>
                <a:schemeClr val="accent1">
                  <a:lumMod val="50000"/>
                </a:schemeClr>
              </a:solidFill>
            </a:endParaRPr>
          </a:p>
        </p:txBody>
      </p:sp>
    </p:spTree>
    <p:extLst>
      <p:ext uri="{BB962C8B-B14F-4D97-AF65-F5344CB8AC3E}">
        <p14:creationId xmlns:p14="http://schemas.microsoft.com/office/powerpoint/2010/main" val="268891733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rotWithShape="1">
          <a:blip r:embed="rId3" cstate="screen">
            <a:grayscl/>
            <a:extLst>
              <a:ext uri="{BEBA8EAE-BF5A-486C-A8C5-ECC9F3942E4B}">
                <a14:imgProps xmlns:a14="http://schemas.microsoft.com/office/drawing/2010/main">
                  <a14:imgLayer r:embed="rId4">
                    <a14:imgEffect>
                      <a14:sharpenSoften amount="28000"/>
                    </a14:imgEffect>
                    <a14:imgEffect>
                      <a14:brightnessContrast bright="41000" contrast="15000"/>
                    </a14:imgEffect>
                  </a14:imgLayer>
                </a14:imgProps>
              </a:ext>
              <a:ext uri="{28A0092B-C50C-407E-A947-70E740481C1C}">
                <a14:useLocalDpi xmlns:a14="http://schemas.microsoft.com/office/drawing/2010/main"/>
              </a:ext>
            </a:extLst>
          </a:blip>
          <a:srcRect/>
          <a:stretch/>
        </p:blipFill>
        <p:spPr bwMode="auto">
          <a:xfrm>
            <a:off x="1723219" y="2432735"/>
            <a:ext cx="5463855" cy="2019300"/>
          </a:xfrm>
          <a:prstGeom prst="rect">
            <a:avLst/>
          </a:prstGeom>
          <a:noFill/>
          <a:ln>
            <a:noFill/>
          </a:ln>
          <a:extLst>
            <a:ext uri="{53640926-AAD7-44d8-BBD7-CCE9431645EC}">
              <a14:shadowObscured xmlns:a14="http://schemas.microsoft.com/office/drawing/2010/main"/>
            </a:ext>
          </a:extLst>
        </p:spPr>
      </p:pic>
      <p:sp>
        <p:nvSpPr>
          <p:cNvPr id="2" name="Title 1"/>
          <p:cNvSpPr>
            <a:spLocks noGrp="1"/>
          </p:cNvSpPr>
          <p:nvPr>
            <p:ph type="title"/>
          </p:nvPr>
        </p:nvSpPr>
        <p:spPr>
          <a:xfrm>
            <a:off x="0" y="274638"/>
            <a:ext cx="9144000" cy="1143000"/>
          </a:xfrm>
        </p:spPr>
        <p:txBody>
          <a:bodyPr>
            <a:normAutofit/>
          </a:bodyPr>
          <a:lstStyle/>
          <a:p>
            <a:r>
              <a:rPr lang="en-US" dirty="0" smtClean="0"/>
              <a:t>What are Designed student responses?</a:t>
            </a:r>
            <a:endParaRPr lang="en-US" dirty="0"/>
          </a:p>
        </p:txBody>
      </p:sp>
      <p:pic>
        <p:nvPicPr>
          <p:cNvPr id="9" name="Picture 8"/>
          <p:cNvPicPr/>
          <p:nvPr/>
        </p:nvPicPr>
        <p:blipFill>
          <a:blip r:embed="rId5">
            <a:extLst>
              <a:ext uri="{28A0092B-C50C-407E-A947-70E740481C1C}">
                <a14:useLocalDpi xmlns:a14="http://schemas.microsoft.com/office/drawing/2010/main"/>
              </a:ext>
            </a:extLst>
          </a:blip>
          <a:stretch>
            <a:fillRect/>
          </a:stretch>
        </p:blipFill>
        <p:spPr>
          <a:xfrm>
            <a:off x="2308427" y="2054910"/>
            <a:ext cx="4293439" cy="2889278"/>
          </a:xfrm>
          <a:prstGeom prst="rect">
            <a:avLst/>
          </a:prstGeom>
          <a:solidFill>
            <a:srgbClr val="FFFFFF"/>
          </a:solidFill>
          <a:ln>
            <a:solidFill>
              <a:srgbClr val="000000"/>
            </a:solidFill>
          </a:ln>
        </p:spPr>
      </p:pic>
      <p:pic>
        <p:nvPicPr>
          <p:cNvPr id="8" name="Picture 7"/>
          <p:cNvPicPr/>
          <p:nvPr/>
        </p:nvPicPr>
        <p:blipFill rotWithShape="1">
          <a:blip r:embed="rId6" cstate="screen">
            <a:extLst>
              <a:ext uri="{28A0092B-C50C-407E-A947-70E740481C1C}">
                <a14:useLocalDpi xmlns:a14="http://schemas.microsoft.com/office/drawing/2010/main"/>
              </a:ext>
            </a:extLst>
          </a:blip>
          <a:srcRect b="37189"/>
          <a:stretch/>
        </p:blipFill>
        <p:spPr bwMode="auto">
          <a:xfrm>
            <a:off x="1288401" y="2432735"/>
            <a:ext cx="6333490" cy="3343910"/>
          </a:xfrm>
          <a:prstGeom prst="rect">
            <a:avLst/>
          </a:prstGeom>
          <a:solidFill>
            <a:schemeClr val="bg1"/>
          </a:solidFill>
          <a:ln>
            <a:solidFill>
              <a:srgbClr val="000000"/>
            </a:solidFill>
          </a:ln>
          <a:extLst>
            <a:ext uri="{53640926-AAD7-44d8-BBD7-CCE9431645EC}">
              <a14:shadowObscured xmlns:a14="http://schemas.microsoft.com/office/drawing/2010/main"/>
            </a:ext>
          </a:extLst>
        </p:spPr>
      </p:pic>
      <p:pic>
        <p:nvPicPr>
          <p:cNvPr id="4" name="Picture 3"/>
          <p:cNvPicPr/>
          <p:nvPr/>
        </p:nvPicPr>
        <p:blipFill>
          <a:blip r:embed="rId7" cstate="screen">
            <a:grayscl/>
            <a:extLst>
              <a:ext uri="{BEBA8EAE-BF5A-486C-A8C5-ECC9F3942E4B}">
                <a14:imgProps xmlns:a14="http://schemas.microsoft.com/office/drawing/2010/main">
                  <a14:imgLayer r:embed="rId8">
                    <a14:imgEffect>
                      <a14:brightnessContrast bright="43000" contrast="37000"/>
                    </a14:imgEffect>
                  </a14:imgLayer>
                </a14:imgProps>
              </a:ext>
              <a:ext uri="{28A0092B-C50C-407E-A947-70E740481C1C}">
                <a14:useLocalDpi xmlns:a14="http://schemas.microsoft.com/office/drawing/2010/main"/>
              </a:ext>
            </a:extLst>
          </a:blip>
          <a:srcRect/>
          <a:stretch>
            <a:fillRect/>
          </a:stretch>
        </p:blipFill>
        <p:spPr bwMode="auto">
          <a:xfrm>
            <a:off x="1396669" y="2432735"/>
            <a:ext cx="6116955" cy="2966085"/>
          </a:xfrm>
          <a:prstGeom prst="rect">
            <a:avLst/>
          </a:prstGeom>
          <a:noFill/>
          <a:ln>
            <a:solidFill>
              <a:srgbClr val="000000"/>
            </a:solidFill>
          </a:ln>
        </p:spPr>
      </p:pic>
      <p:pic>
        <p:nvPicPr>
          <p:cNvPr id="6" name="Picture 5"/>
          <p:cNvPicPr/>
          <p:nvPr/>
        </p:nvPicPr>
        <p:blipFill>
          <a:blip r:embed="rId9">
            <a:extLst>
              <a:ext uri="{28A0092B-C50C-407E-A947-70E740481C1C}">
                <a14:useLocalDpi xmlns:a14="http://schemas.microsoft.com/office/drawing/2010/main"/>
              </a:ext>
            </a:extLst>
          </a:blip>
          <a:srcRect/>
          <a:stretch>
            <a:fillRect/>
          </a:stretch>
        </p:blipFill>
        <p:spPr bwMode="auto">
          <a:xfrm>
            <a:off x="1288401" y="2152133"/>
            <a:ext cx="6418257" cy="3628294"/>
          </a:xfrm>
          <a:prstGeom prst="rect">
            <a:avLst/>
          </a:prstGeom>
          <a:solidFill>
            <a:srgbClr val="FFFFFF"/>
          </a:solidFill>
          <a:ln>
            <a:solidFill>
              <a:srgbClr val="000000"/>
            </a:solidFill>
          </a:ln>
        </p:spPr>
      </p:pic>
    </p:spTree>
    <p:extLst>
      <p:ext uri="{BB962C8B-B14F-4D97-AF65-F5344CB8AC3E}">
        <p14:creationId xmlns:p14="http://schemas.microsoft.com/office/powerpoint/2010/main" val="23104644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a:bodyPr>
          <a:lstStyle/>
          <a:p>
            <a:r>
              <a:rPr lang="en-US" dirty="0" smtClean="0"/>
              <a:t>How designed student responses are used?</a:t>
            </a:r>
            <a:endParaRPr lang="en-US" dirty="0"/>
          </a:p>
        </p:txBody>
      </p:sp>
      <p:sp>
        <p:nvSpPr>
          <p:cNvPr id="3" name="Content Placeholder 2"/>
          <p:cNvSpPr>
            <a:spLocks noGrp="1"/>
          </p:cNvSpPr>
          <p:nvPr>
            <p:ph idx="1"/>
          </p:nvPr>
        </p:nvSpPr>
        <p:spPr>
          <a:xfrm>
            <a:off x="590224" y="1791364"/>
            <a:ext cx="7864434" cy="2998791"/>
          </a:xfrm>
        </p:spPr>
        <p:txBody>
          <a:bodyPr>
            <a:normAutofit lnSpcReduction="10000"/>
          </a:bodyPr>
          <a:lstStyle/>
          <a:p>
            <a:pPr marL="0" indent="0">
              <a:lnSpc>
                <a:spcPct val="120000"/>
              </a:lnSpc>
              <a:buNone/>
            </a:pPr>
            <a:r>
              <a:rPr lang="en-US" dirty="0" smtClean="0"/>
              <a:t>After students had tackled the problem they are presented with the responses to review:</a:t>
            </a:r>
          </a:p>
          <a:p>
            <a:pPr marL="0" indent="0">
              <a:buNone/>
            </a:pPr>
            <a:endParaRPr lang="en-US" dirty="0" smtClean="0"/>
          </a:p>
          <a:p>
            <a:pPr marL="514350" indent="-514350">
              <a:buAutoNum type="arabicPeriod"/>
            </a:pPr>
            <a:r>
              <a:rPr lang="en-US" dirty="0" smtClean="0"/>
              <a:t>To understand them </a:t>
            </a:r>
          </a:p>
          <a:p>
            <a:pPr marL="0" indent="0">
              <a:buNone/>
            </a:pPr>
            <a:endParaRPr lang="en-US" dirty="0" smtClean="0"/>
          </a:p>
          <a:p>
            <a:pPr marL="514350" indent="-514350">
              <a:buAutoNum type="arabicPeriod"/>
            </a:pPr>
            <a:r>
              <a:rPr lang="en-US" dirty="0" smtClean="0"/>
              <a:t>Critique them</a:t>
            </a:r>
          </a:p>
          <a:p>
            <a:pPr marL="0" indent="0">
              <a:buNone/>
            </a:pPr>
            <a:endParaRPr lang="en-US" dirty="0"/>
          </a:p>
          <a:p>
            <a:pPr marL="0" indent="0">
              <a:buNone/>
            </a:pPr>
            <a:endParaRPr lang="en-US" dirty="0" smtClean="0"/>
          </a:p>
          <a:p>
            <a:endParaRPr lang="en-US" sz="2800" dirty="0"/>
          </a:p>
        </p:txBody>
      </p:sp>
    </p:spTree>
    <p:extLst>
      <p:ext uri="{BB962C8B-B14F-4D97-AF65-F5344CB8AC3E}">
        <p14:creationId xmlns:p14="http://schemas.microsoft.com/office/powerpoint/2010/main" val="1649696827"/>
      </p:ext>
    </p:extLst>
  </p:cSld>
  <p:clrMapOvr>
    <a:masterClrMapping/>
  </p:clrMapOvr>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purpose</a:t>
            </a:r>
            <a:endParaRPr lang="en-US" dirty="0"/>
          </a:p>
        </p:txBody>
      </p:sp>
      <p:sp>
        <p:nvSpPr>
          <p:cNvPr id="4" name="TextBox 3"/>
          <p:cNvSpPr txBox="1"/>
          <p:nvPr/>
        </p:nvSpPr>
        <p:spPr>
          <a:xfrm>
            <a:off x="457200" y="2062327"/>
            <a:ext cx="8229600" cy="3108544"/>
          </a:xfrm>
          <a:prstGeom prst="rect">
            <a:avLst/>
          </a:prstGeom>
          <a:noFill/>
        </p:spPr>
        <p:txBody>
          <a:bodyPr wrap="square" rtlCol="0">
            <a:spAutoFit/>
          </a:bodyPr>
          <a:lstStyle/>
          <a:p>
            <a:pPr marL="0" lvl="1"/>
            <a:r>
              <a:rPr lang="en-GB" sz="2800" dirty="0"/>
              <a:t>Students are freed from performance demands of solving a problem. </a:t>
            </a:r>
            <a:endParaRPr lang="en-GB" sz="2800" dirty="0" smtClean="0"/>
          </a:p>
          <a:p>
            <a:pPr marL="0" lvl="1"/>
            <a:endParaRPr lang="en-GB" sz="2800" dirty="0" smtClean="0"/>
          </a:p>
          <a:p>
            <a:pPr marL="0" lvl="1"/>
            <a:r>
              <a:rPr lang="en-GB" sz="2800" dirty="0" smtClean="0"/>
              <a:t>Students could concentrate </a:t>
            </a:r>
            <a:r>
              <a:rPr lang="en-GB" sz="2800" dirty="0"/>
              <a:t>on gaining understanding</a:t>
            </a:r>
            <a:r>
              <a:rPr lang="en-GB" sz="2800" dirty="0" smtClean="0"/>
              <a:t>.</a:t>
            </a:r>
          </a:p>
          <a:p>
            <a:pPr marL="0" lvl="1"/>
            <a:endParaRPr lang="en-GB" sz="2800" dirty="0" smtClean="0"/>
          </a:p>
          <a:p>
            <a:pPr lvl="1" indent="-457200">
              <a:buFont typeface="Arial"/>
              <a:buChar char="•"/>
            </a:pPr>
            <a:r>
              <a:rPr lang="en-GB" sz="2800" dirty="0" smtClean="0"/>
              <a:t>Promote understanding of underlying concepts</a:t>
            </a:r>
          </a:p>
          <a:p>
            <a:pPr lvl="1" indent="-457200">
              <a:buFont typeface="Arial"/>
              <a:buChar char="•"/>
            </a:pPr>
            <a:r>
              <a:rPr lang="en-GB" sz="2800" dirty="0" smtClean="0"/>
              <a:t>Promote metacognitive strategies</a:t>
            </a:r>
            <a:endParaRPr lang="en-GB" sz="2800" dirty="0"/>
          </a:p>
        </p:txBody>
      </p:sp>
    </p:spTree>
    <p:extLst>
      <p:ext uri="{BB962C8B-B14F-4D97-AF65-F5344CB8AC3E}">
        <p14:creationId xmlns:p14="http://schemas.microsoft.com/office/powerpoint/2010/main" val="36301567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What are the issues?</a:t>
            </a:r>
            <a:endParaRPr lang="en-US" dirty="0"/>
          </a:p>
        </p:txBody>
      </p:sp>
      <p:sp>
        <p:nvSpPr>
          <p:cNvPr id="3" name="Content Placeholder 2"/>
          <p:cNvSpPr>
            <a:spLocks noGrp="1"/>
          </p:cNvSpPr>
          <p:nvPr>
            <p:ph idx="1"/>
          </p:nvPr>
        </p:nvSpPr>
        <p:spPr>
          <a:xfrm>
            <a:off x="457200" y="1726061"/>
            <a:ext cx="8229600" cy="4935598"/>
          </a:xfrm>
        </p:spPr>
        <p:txBody>
          <a:bodyPr>
            <a:normAutofit fontScale="85000" lnSpcReduction="20000"/>
          </a:bodyPr>
          <a:lstStyle/>
          <a:p>
            <a:pPr marL="0" indent="0">
              <a:lnSpc>
                <a:spcPct val="120000"/>
              </a:lnSpc>
              <a:buNone/>
            </a:pPr>
            <a:r>
              <a:rPr lang="en-GB" sz="3100" dirty="0" smtClean="0">
                <a:solidFill>
                  <a:srgbClr val="000000"/>
                </a:solidFill>
              </a:rPr>
              <a:t>1. 	Understanding them</a:t>
            </a:r>
            <a:r>
              <a:rPr lang="en-GB" sz="3100" dirty="0" smtClean="0">
                <a:solidFill>
                  <a:srgbClr val="0E297A"/>
                </a:solidFill>
              </a:rPr>
              <a:t/>
            </a:r>
            <a:br>
              <a:rPr lang="en-GB" sz="3100" dirty="0" smtClean="0">
                <a:solidFill>
                  <a:srgbClr val="0E297A"/>
                </a:solidFill>
              </a:rPr>
            </a:br>
            <a:r>
              <a:rPr lang="en-GB" sz="3100" dirty="0" smtClean="0">
                <a:solidFill>
                  <a:srgbClr val="0E297A"/>
                </a:solidFill>
              </a:rPr>
              <a:t>	Research has found that when students explain 	solutions to themselves they assume they correctly 	understand them</a:t>
            </a:r>
          </a:p>
          <a:p>
            <a:pPr marL="400050" lvl="1" indent="0" algn="ctr">
              <a:buNone/>
            </a:pPr>
            <a:endParaRPr lang="en-US" sz="3100" b="1" dirty="0" smtClean="0"/>
          </a:p>
          <a:p>
            <a:pPr marL="400050" lvl="1" indent="0" algn="ctr">
              <a:buNone/>
            </a:pPr>
            <a:r>
              <a:rPr lang="en-US" sz="3100" b="1" dirty="0" smtClean="0"/>
              <a:t>An illusion of understanding</a:t>
            </a:r>
          </a:p>
          <a:p>
            <a:pPr marL="0" indent="0">
              <a:buNone/>
            </a:pPr>
            <a:endParaRPr lang="en-GB" sz="3100" dirty="0"/>
          </a:p>
          <a:p>
            <a:pPr marL="0" indent="0">
              <a:lnSpc>
                <a:spcPct val="120000"/>
              </a:lnSpc>
              <a:buNone/>
            </a:pPr>
            <a:r>
              <a:rPr lang="en-GB" sz="3100" dirty="0" smtClean="0"/>
              <a:t>2. 	Critiquing them</a:t>
            </a:r>
            <a:br>
              <a:rPr lang="en-GB" sz="3100" dirty="0" smtClean="0"/>
            </a:br>
            <a:r>
              <a:rPr lang="en-GB" sz="3100" dirty="0" smtClean="0"/>
              <a:t>    	</a:t>
            </a:r>
            <a:r>
              <a:rPr lang="en-GB" sz="3100" dirty="0" smtClean="0">
                <a:solidFill>
                  <a:srgbClr val="0E297A"/>
                </a:solidFill>
              </a:rPr>
              <a:t>Students’ critique may not extend beyond assessing 	whether 	a solution is correct.</a:t>
            </a:r>
          </a:p>
          <a:p>
            <a:pPr marL="400050" lvl="1" indent="0">
              <a:buNone/>
            </a:pPr>
            <a:endParaRPr lang="en-GB" sz="3100" dirty="0">
              <a:solidFill>
                <a:srgbClr val="0E297A"/>
              </a:solidFill>
            </a:endParaRPr>
          </a:p>
          <a:p>
            <a:pPr marL="400050" lvl="1" indent="0" algn="ctr">
              <a:buNone/>
            </a:pPr>
            <a:r>
              <a:rPr lang="en-GB" sz="3100" b="1" dirty="0"/>
              <a:t>Success criteria based on </a:t>
            </a:r>
            <a:r>
              <a:rPr lang="en-GB" sz="3100" b="1" dirty="0" smtClean="0"/>
              <a:t>performance</a:t>
            </a:r>
          </a:p>
          <a:p>
            <a:pPr marL="400050" lvl="1" indent="0">
              <a:buNone/>
            </a:pPr>
            <a:endParaRPr lang="en-GB" dirty="0">
              <a:solidFill>
                <a:srgbClr val="0E297A"/>
              </a:solidFill>
            </a:endParaRPr>
          </a:p>
          <a:p>
            <a:pPr marL="0" indent="0">
              <a:buNone/>
            </a:pPr>
            <a:endParaRPr lang="en-US" dirty="0"/>
          </a:p>
        </p:txBody>
      </p:sp>
    </p:spTree>
    <p:extLst>
      <p:ext uri="{BB962C8B-B14F-4D97-AF65-F5344CB8AC3E}">
        <p14:creationId xmlns:p14="http://schemas.microsoft.com/office/powerpoint/2010/main" val="149461274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457200" y="4174968"/>
            <a:ext cx="8229600" cy="1755931"/>
          </a:xfrm>
        </p:spPr>
        <p:txBody>
          <a:bodyPr/>
          <a:lstStyle/>
          <a:p>
            <a:pPr marL="0" indent="0">
              <a:buNone/>
            </a:pPr>
            <a:r>
              <a:rPr lang="en-US" b="1" dirty="0" smtClean="0"/>
              <a:t>Computer assisted learning and assessment</a:t>
            </a:r>
            <a:endParaRPr lang="en-US" b="1" dirty="0"/>
          </a:p>
          <a:p>
            <a:pPr marL="0" indent="0">
              <a:buNone/>
            </a:pPr>
            <a:r>
              <a:rPr lang="en-US" b="1" dirty="0" smtClean="0"/>
              <a:t>1978 - </a:t>
            </a:r>
            <a:endParaRPr lang="en-US" b="1" dirty="0"/>
          </a:p>
        </p:txBody>
      </p:sp>
      <p:pic>
        <p:nvPicPr>
          <p:cNvPr id="2" name="Picture 1" descr="tacklingUnstructuredProblems.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432681" y="1505650"/>
            <a:ext cx="4241800" cy="2349500"/>
          </a:xfrm>
          <a:prstGeom prst="rect">
            <a:avLst/>
          </a:prstGeom>
        </p:spPr>
      </p:pic>
    </p:spTree>
    <p:extLst>
      <p:ext uri="{BB962C8B-B14F-4D97-AF65-F5344CB8AC3E}">
        <p14:creationId xmlns:p14="http://schemas.microsoft.com/office/powerpoint/2010/main" val="193301688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Design solution</a:t>
            </a:r>
            <a:endParaRPr lang="en-US" dirty="0"/>
          </a:p>
        </p:txBody>
      </p:sp>
      <p:sp>
        <p:nvSpPr>
          <p:cNvPr id="4" name="TextBox 3"/>
          <p:cNvSpPr txBox="1"/>
          <p:nvPr/>
        </p:nvSpPr>
        <p:spPr>
          <a:xfrm>
            <a:off x="377115" y="1716370"/>
            <a:ext cx="8443684" cy="5078313"/>
          </a:xfrm>
          <a:prstGeom prst="rect">
            <a:avLst/>
          </a:prstGeom>
          <a:noFill/>
        </p:spPr>
        <p:txBody>
          <a:bodyPr wrap="square" rtlCol="0">
            <a:spAutoFit/>
          </a:bodyPr>
          <a:lstStyle/>
          <a:p>
            <a:r>
              <a:rPr lang="en-GB" sz="2800" dirty="0" smtClean="0"/>
              <a:t>Incomplete </a:t>
            </a:r>
            <a:r>
              <a:rPr lang="en-GB" sz="2800" dirty="0"/>
              <a:t>responses for students to complete</a:t>
            </a:r>
          </a:p>
          <a:p>
            <a:pPr marL="457200" indent="-457200">
              <a:buFont typeface="Arial"/>
              <a:buChar char="•"/>
            </a:pPr>
            <a:r>
              <a:rPr lang="en-GB" sz="2400" dirty="0">
                <a:solidFill>
                  <a:srgbClr val="0E297A"/>
                </a:solidFill>
              </a:rPr>
              <a:t>H</a:t>
            </a:r>
            <a:r>
              <a:rPr lang="en-GB" sz="2400" dirty="0" smtClean="0">
                <a:solidFill>
                  <a:srgbClr val="0E297A"/>
                </a:solidFill>
              </a:rPr>
              <a:t>eighten </a:t>
            </a:r>
            <a:r>
              <a:rPr lang="en-GB" sz="2400" dirty="0">
                <a:solidFill>
                  <a:srgbClr val="0E297A"/>
                </a:solidFill>
              </a:rPr>
              <a:t>students’ </a:t>
            </a:r>
            <a:r>
              <a:rPr lang="en-US" sz="2400" dirty="0" smtClean="0">
                <a:solidFill>
                  <a:srgbClr val="0E297A"/>
                </a:solidFill>
              </a:rPr>
              <a:t>metacognitive awareness </a:t>
            </a:r>
            <a:r>
              <a:rPr lang="en-US" sz="2400" dirty="0">
                <a:solidFill>
                  <a:srgbClr val="0E297A"/>
                </a:solidFill>
              </a:rPr>
              <a:t>of their comprehension of the </a:t>
            </a:r>
            <a:r>
              <a:rPr lang="en-US" sz="2400" dirty="0" smtClean="0">
                <a:solidFill>
                  <a:srgbClr val="0E297A"/>
                </a:solidFill>
              </a:rPr>
              <a:t>response</a:t>
            </a:r>
          </a:p>
          <a:p>
            <a:pPr marL="457200" indent="-457200">
              <a:buFont typeface="Arial"/>
              <a:buChar char="•"/>
            </a:pPr>
            <a:r>
              <a:rPr lang="en-US" sz="2400" dirty="0" smtClean="0">
                <a:solidFill>
                  <a:srgbClr val="0E297A"/>
                </a:solidFill>
              </a:rPr>
              <a:t>Includes an element of performance: limits the extent the classroom culture needs to change </a:t>
            </a:r>
          </a:p>
          <a:p>
            <a:endParaRPr lang="en-US" sz="2800" dirty="0">
              <a:solidFill>
                <a:srgbClr val="0E297A"/>
              </a:solidFill>
            </a:endParaRPr>
          </a:p>
          <a:p>
            <a:r>
              <a:rPr lang="en-US" sz="2800" dirty="0" smtClean="0">
                <a:solidFill>
                  <a:srgbClr val="000000"/>
                </a:solidFill>
              </a:rPr>
              <a:t>The responses were accurate and coherent</a:t>
            </a:r>
          </a:p>
          <a:p>
            <a:pPr marL="457200" indent="-457200">
              <a:buFont typeface="Arial"/>
              <a:buChar char="•"/>
            </a:pPr>
            <a:r>
              <a:rPr lang="en-US" sz="2400" dirty="0" smtClean="0">
                <a:solidFill>
                  <a:srgbClr val="0E297A"/>
                </a:solidFill>
              </a:rPr>
              <a:t>When critiquing students needed to focus on other aspects of each response </a:t>
            </a:r>
          </a:p>
          <a:p>
            <a:endParaRPr lang="en-US" sz="2400" dirty="0" smtClean="0">
              <a:solidFill>
                <a:srgbClr val="0E297A"/>
              </a:solidFill>
            </a:endParaRPr>
          </a:p>
          <a:p>
            <a:r>
              <a:rPr lang="en-US" sz="2400" dirty="0" smtClean="0">
                <a:solidFill>
                  <a:srgbClr val="000000"/>
                </a:solidFill>
              </a:rPr>
              <a:t>Students were asked to compare responses</a:t>
            </a:r>
          </a:p>
          <a:p>
            <a:pPr marL="342900" indent="-342900">
              <a:buFont typeface="Arial"/>
              <a:buChar char="•"/>
            </a:pPr>
            <a:r>
              <a:rPr lang="en-US" sz="2400" dirty="0" smtClean="0">
                <a:solidFill>
                  <a:srgbClr val="0E297A"/>
                </a:solidFill>
              </a:rPr>
              <a:t>Facilitates the noticing of more properties </a:t>
            </a:r>
            <a:br>
              <a:rPr lang="en-US" sz="2400" dirty="0" smtClean="0">
                <a:solidFill>
                  <a:srgbClr val="0E297A"/>
                </a:solidFill>
              </a:rPr>
            </a:br>
            <a:r>
              <a:rPr lang="en-US" sz="2400" dirty="0" smtClean="0">
                <a:solidFill>
                  <a:srgbClr val="0E297A"/>
                </a:solidFill>
              </a:rPr>
              <a:t>of each response</a:t>
            </a:r>
            <a:endParaRPr lang="en-US" sz="2400" dirty="0">
              <a:solidFill>
                <a:srgbClr val="000000"/>
              </a:solidFill>
            </a:endParaRPr>
          </a:p>
        </p:txBody>
      </p: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997327" y="5746970"/>
            <a:ext cx="1001728" cy="977350"/>
          </a:xfrm>
          <a:prstGeom prst="rect">
            <a:avLst/>
          </a:prstGeom>
        </p:spPr>
      </p:pic>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786855" y="5729395"/>
            <a:ext cx="1005703" cy="977350"/>
          </a:xfrm>
          <a:prstGeom prst="rect">
            <a:avLst/>
          </a:prstGeom>
        </p:spPr>
      </p:pic>
    </p:spTree>
    <p:extLst>
      <p:ext uri="{BB962C8B-B14F-4D97-AF65-F5344CB8AC3E}">
        <p14:creationId xmlns:p14="http://schemas.microsoft.com/office/powerpoint/2010/main" val="13910498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Fosters social metacognition</a:t>
            </a:r>
            <a:endParaRPr lang="en-US" dirty="0"/>
          </a:p>
        </p:txBody>
      </p:sp>
      <p:grpSp>
        <p:nvGrpSpPr>
          <p:cNvPr id="11" name="Group 10"/>
          <p:cNvGrpSpPr/>
          <p:nvPr/>
        </p:nvGrpSpPr>
        <p:grpSpPr>
          <a:xfrm>
            <a:off x="232220" y="1887909"/>
            <a:ext cx="2383042" cy="3806430"/>
            <a:chOff x="232220" y="1887909"/>
            <a:chExt cx="2383042" cy="3806430"/>
          </a:xfrm>
        </p:grpSpPr>
        <p:pic>
          <p:nvPicPr>
            <p:cNvPr id="4" name="Picture 3"/>
            <p:cNvPicPr/>
            <p:nvPr/>
          </p:nvPicPr>
          <p:blipFill rotWithShape="1">
            <a:blip r:embed="rId3" cstate="screen">
              <a:extLst>
                <a:ext uri="{28A0092B-C50C-407E-A947-70E740481C1C}">
                  <a14:useLocalDpi xmlns:a14="http://schemas.microsoft.com/office/drawing/2010/main"/>
                </a:ext>
              </a:extLst>
            </a:blip>
            <a:srcRect l="5182" t="14691" r="70502" b="41451"/>
            <a:stretch/>
          </p:blipFill>
          <p:spPr bwMode="auto">
            <a:xfrm>
              <a:off x="269062" y="3261421"/>
              <a:ext cx="2346200" cy="2432918"/>
            </a:xfrm>
            <a:prstGeom prst="rect">
              <a:avLst/>
            </a:prstGeom>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
          <p:nvSpPr>
            <p:cNvPr id="5" name="TextBox 4"/>
            <p:cNvSpPr txBox="1"/>
            <p:nvPr/>
          </p:nvSpPr>
          <p:spPr>
            <a:xfrm>
              <a:off x="232220" y="1887909"/>
              <a:ext cx="2066905" cy="830997"/>
            </a:xfrm>
            <a:prstGeom prst="rect">
              <a:avLst/>
            </a:prstGeom>
            <a:noFill/>
          </p:spPr>
          <p:txBody>
            <a:bodyPr wrap="square" rtlCol="0">
              <a:spAutoFit/>
            </a:bodyPr>
            <a:lstStyle/>
            <a:p>
              <a:pPr algn="ctr"/>
              <a:r>
                <a:rPr lang="en-US" sz="2400" dirty="0" smtClean="0">
                  <a:solidFill>
                    <a:srgbClr val="800000"/>
                  </a:solidFill>
                </a:rPr>
                <a:t>Individual metacognition</a:t>
              </a:r>
              <a:endParaRPr lang="en-US" sz="2400" dirty="0">
                <a:solidFill>
                  <a:srgbClr val="800000"/>
                </a:solidFill>
              </a:endParaRPr>
            </a:p>
          </p:txBody>
        </p:sp>
      </p:grpSp>
      <p:grpSp>
        <p:nvGrpSpPr>
          <p:cNvPr id="3" name="Group 2"/>
          <p:cNvGrpSpPr/>
          <p:nvPr/>
        </p:nvGrpSpPr>
        <p:grpSpPr>
          <a:xfrm>
            <a:off x="3347105" y="1887909"/>
            <a:ext cx="2356964" cy="3806430"/>
            <a:chOff x="3347105" y="1887909"/>
            <a:chExt cx="2356964" cy="3806430"/>
          </a:xfrm>
        </p:grpSpPr>
        <p:sp>
          <p:nvSpPr>
            <p:cNvPr id="6" name="TextBox 5"/>
            <p:cNvSpPr txBox="1"/>
            <p:nvPr/>
          </p:nvSpPr>
          <p:spPr>
            <a:xfrm>
              <a:off x="3441830" y="1887909"/>
              <a:ext cx="2066905" cy="830997"/>
            </a:xfrm>
            <a:prstGeom prst="rect">
              <a:avLst/>
            </a:prstGeom>
            <a:noFill/>
          </p:spPr>
          <p:txBody>
            <a:bodyPr wrap="square" rtlCol="0">
              <a:spAutoFit/>
            </a:bodyPr>
            <a:lstStyle/>
            <a:p>
              <a:pPr algn="ctr"/>
              <a:r>
                <a:rPr lang="en-US" sz="2400" dirty="0" smtClean="0">
                  <a:solidFill>
                    <a:srgbClr val="800000"/>
                  </a:solidFill>
                </a:rPr>
                <a:t>Other metacognition</a:t>
              </a:r>
              <a:endParaRPr lang="en-US" sz="2400" dirty="0">
                <a:solidFill>
                  <a:srgbClr val="800000"/>
                </a:solidFill>
              </a:endParaRPr>
            </a:p>
          </p:txBody>
        </p:sp>
        <p:pic>
          <p:nvPicPr>
            <p:cNvPr id="8" name="Picture 7"/>
            <p:cNvPicPr/>
            <p:nvPr/>
          </p:nvPicPr>
          <p:blipFill rotWithShape="1">
            <a:blip r:embed="rId3" cstate="screen">
              <a:extLst>
                <a:ext uri="{28A0092B-C50C-407E-A947-70E740481C1C}">
                  <a14:useLocalDpi xmlns:a14="http://schemas.microsoft.com/office/drawing/2010/main"/>
                </a:ext>
              </a:extLst>
            </a:blip>
            <a:srcRect l="38292" t="14691" r="37280" b="41451"/>
            <a:stretch/>
          </p:blipFill>
          <p:spPr bwMode="auto">
            <a:xfrm>
              <a:off x="3347105" y="3261421"/>
              <a:ext cx="2356964" cy="2432918"/>
            </a:xfrm>
            <a:prstGeom prst="rect">
              <a:avLst/>
            </a:prstGeom>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grpSp>
      <p:grpSp>
        <p:nvGrpSpPr>
          <p:cNvPr id="10" name="Group 9"/>
          <p:cNvGrpSpPr/>
          <p:nvPr/>
        </p:nvGrpSpPr>
        <p:grpSpPr>
          <a:xfrm>
            <a:off x="6543536" y="1887909"/>
            <a:ext cx="2303153" cy="3806430"/>
            <a:chOff x="6543536" y="1887909"/>
            <a:chExt cx="2303153" cy="3806430"/>
          </a:xfrm>
        </p:grpSpPr>
        <p:sp>
          <p:nvSpPr>
            <p:cNvPr id="7" name="TextBox 6"/>
            <p:cNvSpPr txBox="1"/>
            <p:nvPr/>
          </p:nvSpPr>
          <p:spPr>
            <a:xfrm>
              <a:off x="6619895" y="1887909"/>
              <a:ext cx="2066905" cy="830997"/>
            </a:xfrm>
            <a:prstGeom prst="rect">
              <a:avLst/>
            </a:prstGeom>
            <a:noFill/>
          </p:spPr>
          <p:txBody>
            <a:bodyPr wrap="square" rtlCol="0">
              <a:spAutoFit/>
            </a:bodyPr>
            <a:lstStyle/>
            <a:p>
              <a:pPr algn="ctr"/>
              <a:r>
                <a:rPr lang="en-US" sz="2400" dirty="0" smtClean="0">
                  <a:solidFill>
                    <a:srgbClr val="800000"/>
                  </a:solidFill>
                </a:rPr>
                <a:t>Socially shared metacognition</a:t>
              </a:r>
              <a:endParaRPr lang="en-US" sz="2400" dirty="0">
                <a:solidFill>
                  <a:srgbClr val="800000"/>
                </a:solidFill>
              </a:endParaRPr>
            </a:p>
          </p:txBody>
        </p:sp>
        <p:pic>
          <p:nvPicPr>
            <p:cNvPr id="9" name="Picture 8"/>
            <p:cNvPicPr/>
            <p:nvPr/>
          </p:nvPicPr>
          <p:blipFill rotWithShape="1">
            <a:blip r:embed="rId3" cstate="screen">
              <a:extLst>
                <a:ext uri="{28A0092B-C50C-407E-A947-70E740481C1C}">
                  <a14:useLocalDpi xmlns:a14="http://schemas.microsoft.com/office/drawing/2010/main"/>
                </a:ext>
              </a:extLst>
            </a:blip>
            <a:srcRect l="72997" t="14691" r="3133" b="41451"/>
            <a:stretch/>
          </p:blipFill>
          <p:spPr bwMode="auto">
            <a:xfrm>
              <a:off x="6543536" y="3261421"/>
              <a:ext cx="2303153" cy="2432918"/>
            </a:xfrm>
            <a:prstGeom prst="rect">
              <a:avLst/>
            </a:prstGeom>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15448286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hape 15"/>
          <p:cNvSpPr>
            <a:spLocks noGrp="1"/>
          </p:cNvSpPr>
          <p:nvPr>
            <p:ph type="body" idx="1"/>
          </p:nvPr>
        </p:nvSpPr>
        <p:spPr>
          <a:xfrm>
            <a:off x="457199" y="1317591"/>
            <a:ext cx="8115473" cy="4816509"/>
          </a:xfrm>
          <a:prstGeom prst="rect">
            <a:avLst/>
          </a:prstGeom>
        </p:spPr>
        <p:txBody>
          <a:bodyPr>
            <a:normAutofit lnSpcReduction="10000"/>
          </a:bodyPr>
          <a:lstStyle/>
          <a:p>
            <a:pPr marL="0" marR="32511" indent="0" algn="l" defTabSz="365760">
              <a:spcBef>
                <a:spcPts val="600"/>
              </a:spcBef>
              <a:buNone/>
              <a:defRPr sz="1800" b="0">
                <a:solidFill>
                  <a:srgbClr val="000000"/>
                </a:solidFill>
                <a:uFillTx/>
              </a:defRPr>
            </a:pPr>
            <a:r>
              <a:rPr lang="en-GB" sz="2800" b="1" dirty="0" smtClean="0">
                <a:solidFill>
                  <a:srgbClr val="FF0000"/>
                </a:solidFill>
                <a:latin typeface="+mj-lt"/>
              </a:rPr>
              <a:t>The Shell Centre for Mathematical Education</a:t>
            </a:r>
          </a:p>
          <a:p>
            <a:pPr marL="0" marR="32511" indent="0" algn="l" defTabSz="365760">
              <a:spcBef>
                <a:spcPts val="600"/>
              </a:spcBef>
              <a:buNone/>
              <a:defRPr sz="1800" b="0">
                <a:solidFill>
                  <a:srgbClr val="000000"/>
                </a:solidFill>
                <a:uFillTx/>
              </a:defRPr>
            </a:pPr>
            <a:r>
              <a:rPr lang="en-GB" sz="2800" b="1" dirty="0">
                <a:solidFill>
                  <a:srgbClr val="FF0000"/>
                </a:solidFill>
                <a:latin typeface="+mj-lt"/>
              </a:rPr>
              <a:t>	</a:t>
            </a:r>
            <a:r>
              <a:rPr lang="en-GB" sz="2800" b="1" dirty="0" smtClean="0">
                <a:solidFill>
                  <a:srgbClr val="FF0000"/>
                </a:solidFill>
                <a:latin typeface="+mj-lt"/>
              </a:rPr>
              <a:t>	– the story so far</a:t>
            </a:r>
          </a:p>
          <a:p>
            <a:pPr marL="0" marR="32511" indent="0" defTabSz="365760">
              <a:spcBef>
                <a:spcPts val="600"/>
              </a:spcBef>
              <a:buNone/>
              <a:defRPr sz="1800" b="0">
                <a:solidFill>
                  <a:srgbClr val="000000"/>
                </a:solidFill>
                <a:uFillTx/>
              </a:defRPr>
            </a:pPr>
            <a:endParaRPr lang="en-GB" sz="2800" b="1" dirty="0" smtClean="0">
              <a:solidFill>
                <a:srgbClr val="FF0000"/>
              </a:solidFill>
              <a:latin typeface="+mj-lt"/>
            </a:endParaRPr>
          </a:p>
          <a:p>
            <a:pPr marL="0" marR="32511" lvl="0" indent="0" defTabSz="365760">
              <a:spcBef>
                <a:spcPts val="600"/>
              </a:spcBef>
              <a:buNone/>
              <a:defRPr sz="1800" b="0">
                <a:solidFill>
                  <a:srgbClr val="000000"/>
                </a:solidFill>
                <a:uFillTx/>
              </a:defRPr>
            </a:pPr>
            <a:r>
              <a:rPr lang="en-GB" sz="2800" b="0" dirty="0" smtClean="0">
                <a:solidFill>
                  <a:srgbClr val="FFFFFF"/>
                </a:solidFill>
                <a:uFill>
                  <a:solidFill>
                    <a:srgbClr val="FFFFFF"/>
                  </a:solidFill>
                </a:uFill>
                <a:latin typeface="+mj-lt"/>
              </a:rPr>
              <a:t>Aspects of design</a:t>
            </a:r>
          </a:p>
          <a:p>
            <a:pPr marL="0" marR="32511" lvl="0" indent="0" defTabSz="365760">
              <a:spcBef>
                <a:spcPts val="600"/>
              </a:spcBef>
              <a:buNone/>
              <a:defRPr sz="1800" b="0">
                <a:solidFill>
                  <a:srgbClr val="000000"/>
                </a:solidFill>
                <a:uFillTx/>
              </a:defRPr>
            </a:pPr>
            <a:endParaRPr lang="en-GB" sz="2560" b="0" dirty="0" smtClean="0">
              <a:solidFill>
                <a:srgbClr val="FF0000"/>
              </a:solidFill>
              <a:uFill>
                <a:solidFill>
                  <a:srgbClr val="FFFFFF"/>
                </a:solidFill>
              </a:uFill>
              <a:latin typeface="+mj-lt"/>
            </a:endParaRPr>
          </a:p>
          <a:p>
            <a:pPr marL="0" marR="32511" lvl="0" indent="0" defTabSz="365760">
              <a:spcBef>
                <a:spcPts val="600"/>
              </a:spcBef>
              <a:buNone/>
              <a:defRPr sz="1800" b="0">
                <a:solidFill>
                  <a:srgbClr val="000000"/>
                </a:solidFill>
                <a:uFillTx/>
              </a:defRPr>
            </a:pPr>
            <a:r>
              <a:rPr lang="en-GB" sz="3600" b="1" dirty="0" smtClean="0">
                <a:solidFill>
                  <a:srgbClr val="FFFFFF"/>
                </a:solidFill>
                <a:uFill>
                  <a:solidFill>
                    <a:srgbClr val="FFFFFF"/>
                  </a:solidFill>
                </a:uFill>
                <a:latin typeface="+mj-lt"/>
              </a:rPr>
              <a:t>Mathematical Etudes</a:t>
            </a:r>
          </a:p>
          <a:p>
            <a:pPr marL="0" marR="32511" lvl="0" indent="0" defTabSz="365760">
              <a:spcBef>
                <a:spcPts val="600"/>
              </a:spcBef>
              <a:buNone/>
              <a:defRPr sz="1800" b="0">
                <a:solidFill>
                  <a:srgbClr val="000000"/>
                </a:solidFill>
                <a:uFillTx/>
              </a:defRPr>
            </a:pPr>
            <a:r>
              <a:rPr lang="en-GB" sz="3600" b="1" dirty="0" smtClean="0">
                <a:solidFill>
                  <a:schemeClr val="bg1"/>
                </a:solidFill>
                <a:latin typeface="+mj-lt"/>
              </a:rPr>
              <a:t>Colin Foster</a:t>
            </a:r>
            <a:endParaRPr lang="en-GB" sz="3600" b="1" dirty="0" smtClean="0">
              <a:solidFill>
                <a:schemeClr val="bg1"/>
              </a:solidFill>
              <a:uFill>
                <a:solidFill>
                  <a:srgbClr val="FFFFFF"/>
                </a:solidFill>
              </a:uFill>
              <a:latin typeface="+mj-lt"/>
            </a:endParaRPr>
          </a:p>
          <a:p>
            <a:pPr marL="0" marR="32511" lvl="0" indent="0" defTabSz="365760">
              <a:spcBef>
                <a:spcPts val="600"/>
              </a:spcBef>
              <a:buNone/>
              <a:defRPr sz="1800" b="0">
                <a:solidFill>
                  <a:srgbClr val="000000"/>
                </a:solidFill>
                <a:uFillTx/>
              </a:defRPr>
            </a:pPr>
            <a:endParaRPr lang="en-GB" sz="2560" b="0" dirty="0" smtClean="0">
              <a:solidFill>
                <a:srgbClr val="FFFFFF"/>
              </a:solidFill>
              <a:uFill>
                <a:solidFill>
                  <a:srgbClr val="FFFFFF"/>
                </a:solidFill>
              </a:uFill>
              <a:latin typeface="+mj-lt"/>
            </a:endParaRPr>
          </a:p>
          <a:p>
            <a:pPr marL="0" marR="32511" lvl="0" indent="0" defTabSz="365760">
              <a:spcBef>
                <a:spcPts val="600"/>
              </a:spcBef>
              <a:buNone/>
              <a:defRPr sz="1800" b="0">
                <a:solidFill>
                  <a:srgbClr val="000000"/>
                </a:solidFill>
                <a:uFillTx/>
              </a:defRPr>
            </a:pPr>
            <a:r>
              <a:rPr lang="en-GB" sz="2400" b="1" dirty="0">
                <a:solidFill>
                  <a:srgbClr val="FF0000"/>
                </a:solidFill>
                <a:uFillTx/>
              </a:rPr>
              <a:t>Shell Centre </a:t>
            </a:r>
            <a:r>
              <a:rPr lang="en-GB" sz="2400" b="1" dirty="0" smtClean="0">
                <a:solidFill>
                  <a:srgbClr val="FF0000"/>
                </a:solidFill>
                <a:uFillTx/>
              </a:rPr>
              <a:t>Jubilee Conference</a:t>
            </a:r>
          </a:p>
          <a:p>
            <a:pPr marL="0" marR="32511" lvl="0" indent="0" defTabSz="365760">
              <a:spcBef>
                <a:spcPts val="600"/>
              </a:spcBef>
              <a:buNone/>
              <a:defRPr sz="1800" b="0">
                <a:solidFill>
                  <a:srgbClr val="000000"/>
                </a:solidFill>
                <a:uFillTx/>
              </a:defRPr>
            </a:pPr>
            <a:r>
              <a:rPr lang="en-GB" sz="2400" b="1" dirty="0" smtClean="0">
                <a:solidFill>
                  <a:srgbClr val="FF0000"/>
                </a:solidFill>
                <a:uFillTx/>
                <a:latin typeface="+mj-lt"/>
              </a:rPr>
              <a:t>September 2017</a:t>
            </a:r>
            <a:endParaRPr sz="2240" b="0" dirty="0">
              <a:solidFill>
                <a:srgbClr val="FFFFFF"/>
              </a:solidFill>
              <a:uFill>
                <a:solidFill>
                  <a:srgbClr val="FFFFFF"/>
                </a:solidFill>
              </a:uFill>
              <a:latin typeface="+mj-lt"/>
            </a:endParaRPr>
          </a:p>
        </p:txBody>
      </p:sp>
    </p:spTree>
    <p:extLst>
      <p:ext uri="{BB962C8B-B14F-4D97-AF65-F5344CB8AC3E}">
        <p14:creationId xmlns:p14="http://schemas.microsoft.com/office/powerpoint/2010/main" val="63641070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6-04-29 at 13.58.05.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0529" y="-99392"/>
            <a:ext cx="10286537" cy="6957392"/>
          </a:xfrm>
          <a:prstGeom prst="rect">
            <a:avLst/>
          </a:prstGeom>
        </p:spPr>
      </p:pic>
    </p:spTree>
    <p:extLst>
      <p:ext uri="{BB962C8B-B14F-4D97-AF65-F5344CB8AC3E}">
        <p14:creationId xmlns:p14="http://schemas.microsoft.com/office/powerpoint/2010/main" val="103966948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684684" y="1197969"/>
            <a:ext cx="7772400" cy="3516544"/>
          </a:xfrm>
          <a:prstGeom prst="rect">
            <a:avLst/>
          </a:prstGeom>
        </p:spPr>
        <p:txBody>
          <a:bodyPr anchor="t" anchorCtr="0">
            <a:noAutofit/>
          </a:bodyPr>
          <a:lstStyle>
            <a:lvl1pPr algn="l" rtl="0" eaLnBrk="1" latinLnBrk="0" hangingPunct="1">
              <a:spcBef>
                <a:spcPct val="0"/>
              </a:spcBef>
              <a:buNone/>
              <a:defRPr kumimoji="0" sz="4300" kern="1200">
                <a:solidFill>
                  <a:schemeClr val="tx2">
                    <a:satMod val="130000"/>
                  </a:schemeClr>
                </a:solidFill>
                <a:effectLst>
                  <a:outerShdw blurRad="50000" dist="30000" dir="5400000" algn="tl" rotWithShape="0">
                    <a:srgbClr val="000000">
                      <a:alpha val="30000"/>
                    </a:srgbClr>
                  </a:outerShdw>
                </a:effectLst>
                <a:latin typeface="+mj-lt"/>
                <a:ea typeface="+mj-ea"/>
                <a:cs typeface="+mj-cs"/>
              </a:defRPr>
            </a:lvl1pPr>
            <a:extLst/>
          </a:lstStyle>
          <a:p>
            <a:r>
              <a:rPr lang="en-GB" sz="2800" dirty="0">
                <a:solidFill>
                  <a:schemeClr val="tx1"/>
                </a:solidFill>
                <a:effectLst/>
              </a:rPr>
              <a:t>Knowing when and how to apply a mathematical procedure and being able to perform it “accurately, efficiently, and flexibly” (NCTM, 2014, p. 1).</a:t>
            </a:r>
          </a:p>
          <a:p>
            <a:endParaRPr lang="en-GB" sz="2800" dirty="0">
              <a:solidFill>
                <a:schemeClr val="tx1"/>
              </a:solidFill>
              <a:effectLst/>
            </a:endParaRPr>
          </a:p>
          <a:p>
            <a:r>
              <a:rPr lang="en-GB" sz="2800" dirty="0">
                <a:solidFill>
                  <a:prstClr val="black"/>
                </a:solidFill>
                <a:effectLst/>
              </a:rPr>
              <a:t>“The national curriculum for mathematics aims to ensure that all pupils:</a:t>
            </a:r>
          </a:p>
          <a:p>
            <a:endParaRPr lang="en-GB" sz="1200" dirty="0">
              <a:solidFill>
                <a:prstClr val="black"/>
              </a:solidFill>
              <a:effectLst/>
            </a:endParaRPr>
          </a:p>
          <a:p>
            <a:pPr marL="457200" indent="-457200">
              <a:buFont typeface="Arial" panose="020B0604020202020204" pitchFamily="34" charset="0"/>
              <a:buChar char="•"/>
            </a:pPr>
            <a:r>
              <a:rPr lang="en-GB" sz="2800" dirty="0">
                <a:solidFill>
                  <a:prstClr val="black"/>
                </a:solidFill>
                <a:effectLst/>
              </a:rPr>
              <a:t>become </a:t>
            </a:r>
            <a:r>
              <a:rPr lang="en-GB" sz="2800" b="1" i="1" dirty="0">
                <a:solidFill>
                  <a:prstClr val="black"/>
                </a:solidFill>
                <a:effectLst/>
              </a:rPr>
              <a:t>fluent</a:t>
            </a:r>
            <a:r>
              <a:rPr lang="en-GB" sz="2800" dirty="0">
                <a:solidFill>
                  <a:prstClr val="black"/>
                </a:solidFill>
                <a:effectLst/>
              </a:rPr>
              <a:t> in the fundamentals of mathematics…</a:t>
            </a:r>
          </a:p>
          <a:p>
            <a:pPr marL="457200" indent="-457200">
              <a:buFont typeface="Arial" panose="020B0604020202020204" pitchFamily="34" charset="0"/>
              <a:buChar char="•"/>
            </a:pPr>
            <a:r>
              <a:rPr lang="en-GB" sz="2800" b="1" i="1" dirty="0">
                <a:solidFill>
                  <a:prstClr val="black"/>
                </a:solidFill>
                <a:effectLst/>
              </a:rPr>
              <a:t>reason mathematically</a:t>
            </a:r>
            <a:r>
              <a:rPr lang="en-GB" sz="2800" dirty="0">
                <a:solidFill>
                  <a:prstClr val="black"/>
                </a:solidFill>
                <a:effectLst/>
              </a:rPr>
              <a:t>…</a:t>
            </a:r>
          </a:p>
          <a:p>
            <a:pPr marL="457200" indent="-457200">
              <a:buFont typeface="Arial" panose="020B0604020202020204" pitchFamily="34" charset="0"/>
              <a:buChar char="•"/>
            </a:pPr>
            <a:r>
              <a:rPr lang="en-GB" sz="2800" dirty="0">
                <a:solidFill>
                  <a:prstClr val="black"/>
                </a:solidFill>
                <a:effectLst/>
              </a:rPr>
              <a:t>can </a:t>
            </a:r>
            <a:r>
              <a:rPr lang="en-GB" sz="2800" b="1" i="1" dirty="0">
                <a:solidFill>
                  <a:prstClr val="black"/>
                </a:solidFill>
                <a:effectLst/>
              </a:rPr>
              <a:t>solve problems</a:t>
            </a:r>
            <a:r>
              <a:rPr lang="en-GB" sz="2800" dirty="0">
                <a:solidFill>
                  <a:prstClr val="black"/>
                </a:solidFill>
                <a:effectLst/>
              </a:rPr>
              <a:t>…”</a:t>
            </a:r>
            <a:endParaRPr lang="en-GB" sz="2800" dirty="0">
              <a:solidFill>
                <a:srgbClr val="1F497D">
                  <a:satMod val="130000"/>
                </a:srgbClr>
              </a:solidFill>
            </a:endParaRPr>
          </a:p>
          <a:p>
            <a:pPr algn="r"/>
            <a:r>
              <a:rPr lang="en-GB" sz="2800" dirty="0" err="1">
                <a:solidFill>
                  <a:prstClr val="black"/>
                </a:solidFill>
                <a:effectLst/>
              </a:rPr>
              <a:t>DfE</a:t>
            </a:r>
            <a:r>
              <a:rPr lang="en-GB" sz="2800" dirty="0">
                <a:solidFill>
                  <a:prstClr val="black"/>
                </a:solidFill>
                <a:effectLst/>
              </a:rPr>
              <a:t> (2013, p. 2, original emphasis)</a:t>
            </a:r>
            <a:endParaRPr lang="en-GB" sz="2800" dirty="0">
              <a:solidFill>
                <a:schemeClr val="tx1"/>
              </a:solidFill>
              <a:effectLst/>
            </a:endParaRPr>
          </a:p>
        </p:txBody>
      </p:sp>
      <p:sp>
        <p:nvSpPr>
          <p:cNvPr id="4" name="Subtitle 2"/>
          <p:cNvSpPr txBox="1">
            <a:spLocks/>
          </p:cNvSpPr>
          <p:nvPr/>
        </p:nvSpPr>
        <p:spPr>
          <a:xfrm>
            <a:off x="837996" y="404664"/>
            <a:ext cx="7465776" cy="792088"/>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r>
              <a:rPr lang="en-GB" sz="4400" b="1" dirty="0">
                <a:solidFill>
                  <a:schemeClr val="tx2"/>
                </a:solidFill>
                <a:latin typeface="+mj-lt"/>
              </a:rPr>
              <a:t>Procedural Fluency</a:t>
            </a:r>
          </a:p>
        </p:txBody>
      </p:sp>
    </p:spTree>
    <p:extLst>
      <p:ext uri="{BB962C8B-B14F-4D97-AF65-F5344CB8AC3E}">
        <p14:creationId xmlns:p14="http://schemas.microsoft.com/office/powerpoint/2010/main" val="226598209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rot="20669695">
            <a:off x="90625" y="-4135986"/>
            <a:ext cx="7632848" cy="12764959"/>
          </a:xfrm>
          <a:prstGeom prst="rect">
            <a:avLst/>
          </a:prstGeom>
          <a:ln w="12700" cmpd="sng">
            <a:solidFill>
              <a:schemeClr val="bg1"/>
            </a:solidFill>
          </a:ln>
        </p:spPr>
      </p:pic>
    </p:spTree>
    <p:extLst>
      <p:ext uri="{BB962C8B-B14F-4D97-AF65-F5344CB8AC3E}">
        <p14:creationId xmlns:p14="http://schemas.microsoft.com/office/powerpoint/2010/main" val="36130432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011" name="Group 37"/>
          <p:cNvGrpSpPr>
            <a:grpSpLocks/>
          </p:cNvGrpSpPr>
          <p:nvPr/>
        </p:nvGrpSpPr>
        <p:grpSpPr bwMode="auto">
          <a:xfrm>
            <a:off x="1331913" y="1124744"/>
            <a:ext cx="6480175" cy="4537075"/>
            <a:chOff x="1331640" y="1844824"/>
            <a:chExt cx="6480720" cy="4536504"/>
          </a:xfrm>
        </p:grpSpPr>
        <p:sp>
          <p:nvSpPr>
            <p:cNvPr id="19" name="TextBox 18"/>
            <p:cNvSpPr txBox="1"/>
            <p:nvPr/>
          </p:nvSpPr>
          <p:spPr>
            <a:xfrm>
              <a:off x="1331640" y="1844824"/>
              <a:ext cx="1511427" cy="584126"/>
            </a:xfrm>
            <a:prstGeom prst="rect">
              <a:avLst/>
            </a:prstGeom>
            <a:solidFill>
              <a:schemeClr val="accent1">
                <a:lumMod val="40000"/>
                <a:lumOff val="60000"/>
              </a:schemeClr>
            </a:solidFill>
            <a:ln w="50800">
              <a:solidFill>
                <a:schemeClr val="accent1">
                  <a:shade val="50000"/>
                </a:schemeClr>
              </a:solidFill>
            </a:ln>
          </p:spPr>
          <p:txBody>
            <a:bodyPr>
              <a:spAutoFit/>
            </a:bodyPr>
            <a:lstStyle/>
            <a:p>
              <a:pPr algn="ctr">
                <a:defRPr/>
              </a:pPr>
              <a:r>
                <a:rPr lang="en-GB" sz="3200" i="1" dirty="0"/>
                <a:t>x</a:t>
              </a:r>
              <a:r>
                <a:rPr lang="en-GB" sz="3200" dirty="0"/>
                <a:t> + 7</a:t>
              </a:r>
            </a:p>
          </p:txBody>
        </p:sp>
        <p:sp>
          <p:nvSpPr>
            <p:cNvPr id="22" name="TextBox 21"/>
            <p:cNvSpPr txBox="1"/>
            <p:nvPr/>
          </p:nvSpPr>
          <p:spPr>
            <a:xfrm>
              <a:off x="6300933" y="1844824"/>
              <a:ext cx="1511427" cy="584126"/>
            </a:xfrm>
            <a:prstGeom prst="rect">
              <a:avLst/>
            </a:prstGeom>
            <a:solidFill>
              <a:schemeClr val="accent1">
                <a:lumMod val="40000"/>
                <a:lumOff val="60000"/>
              </a:schemeClr>
            </a:solidFill>
            <a:ln w="50800">
              <a:solidFill>
                <a:schemeClr val="accent1">
                  <a:shade val="50000"/>
                </a:schemeClr>
              </a:solidFill>
            </a:ln>
          </p:spPr>
          <p:txBody>
            <a:bodyPr>
              <a:spAutoFit/>
            </a:bodyPr>
            <a:lstStyle/>
            <a:p>
              <a:pPr algn="ctr">
                <a:defRPr/>
              </a:pPr>
              <a:r>
                <a:rPr lang="en-GB" sz="3200" dirty="0"/>
                <a:t>2</a:t>
              </a:r>
              <a:r>
                <a:rPr lang="en-GB" sz="3200" i="1" dirty="0"/>
                <a:t>x</a:t>
              </a:r>
              <a:r>
                <a:rPr lang="en-GB" sz="3200" dirty="0"/>
                <a:t> + 4</a:t>
              </a:r>
            </a:p>
          </p:txBody>
        </p:sp>
        <p:sp>
          <p:nvSpPr>
            <p:cNvPr id="23" name="TextBox 22"/>
            <p:cNvSpPr txBox="1"/>
            <p:nvPr/>
          </p:nvSpPr>
          <p:spPr>
            <a:xfrm>
              <a:off x="6300933" y="5797202"/>
              <a:ext cx="1511427" cy="584126"/>
            </a:xfrm>
            <a:prstGeom prst="rect">
              <a:avLst/>
            </a:prstGeom>
            <a:solidFill>
              <a:schemeClr val="accent1">
                <a:lumMod val="40000"/>
                <a:lumOff val="60000"/>
              </a:schemeClr>
            </a:solidFill>
            <a:ln w="50800">
              <a:solidFill>
                <a:schemeClr val="accent1">
                  <a:shade val="50000"/>
                </a:schemeClr>
              </a:solidFill>
            </a:ln>
          </p:spPr>
          <p:txBody>
            <a:bodyPr>
              <a:spAutoFit/>
            </a:bodyPr>
            <a:lstStyle/>
            <a:p>
              <a:pPr algn="ctr">
                <a:defRPr/>
              </a:pPr>
              <a:r>
                <a:rPr lang="en-GB" sz="3200" dirty="0"/>
                <a:t>4</a:t>
              </a:r>
              <a:r>
                <a:rPr lang="en-GB" sz="3200" i="1" dirty="0"/>
                <a:t>x</a:t>
              </a:r>
              <a:r>
                <a:rPr lang="en-GB" sz="3200" dirty="0"/>
                <a:t> – 8</a:t>
              </a:r>
            </a:p>
          </p:txBody>
        </p:sp>
        <p:sp>
          <p:nvSpPr>
            <p:cNvPr id="24" name="TextBox 23"/>
            <p:cNvSpPr txBox="1"/>
            <p:nvPr/>
          </p:nvSpPr>
          <p:spPr>
            <a:xfrm>
              <a:off x="1331640" y="5797202"/>
              <a:ext cx="1511427" cy="584126"/>
            </a:xfrm>
            <a:prstGeom prst="rect">
              <a:avLst/>
            </a:prstGeom>
            <a:solidFill>
              <a:schemeClr val="accent1">
                <a:lumMod val="40000"/>
                <a:lumOff val="60000"/>
              </a:schemeClr>
            </a:solidFill>
            <a:ln w="50800">
              <a:solidFill>
                <a:schemeClr val="accent1">
                  <a:shade val="50000"/>
                </a:schemeClr>
              </a:solidFill>
            </a:ln>
          </p:spPr>
          <p:txBody>
            <a:bodyPr>
              <a:spAutoFit/>
            </a:bodyPr>
            <a:lstStyle/>
            <a:p>
              <a:pPr algn="ctr">
                <a:defRPr/>
              </a:pPr>
              <a:r>
                <a:rPr lang="en-GB" sz="3200" dirty="0"/>
                <a:t>8</a:t>
              </a:r>
            </a:p>
          </p:txBody>
        </p:sp>
        <p:cxnSp>
          <p:nvCxnSpPr>
            <p:cNvPr id="27" name="Straight Connector 26"/>
            <p:cNvCxnSpPr>
              <a:stCxn id="19" idx="2"/>
              <a:endCxn id="24" idx="0"/>
            </p:cNvCxnSpPr>
            <p:nvPr/>
          </p:nvCxnSpPr>
          <p:spPr>
            <a:xfrm>
              <a:off x="2087354" y="2428950"/>
              <a:ext cx="0" cy="3368251"/>
            </a:xfrm>
            <a:prstGeom prst="line">
              <a:avLst/>
            </a:prstGeom>
            <a:ln w="50800">
              <a:solidFill>
                <a:srgbClr val="08509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7091574" y="2428950"/>
              <a:ext cx="0" cy="3368251"/>
            </a:xfrm>
            <a:prstGeom prst="line">
              <a:avLst/>
            </a:prstGeom>
            <a:ln w="50800">
              <a:solidFill>
                <a:srgbClr val="08509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a:stCxn id="19" idx="3"/>
              <a:endCxn id="22" idx="1"/>
            </p:cNvCxnSpPr>
            <p:nvPr/>
          </p:nvCxnSpPr>
          <p:spPr>
            <a:xfrm>
              <a:off x="2843067" y="2136887"/>
              <a:ext cx="3457866" cy="0"/>
            </a:xfrm>
            <a:prstGeom prst="line">
              <a:avLst/>
            </a:prstGeom>
            <a:ln w="50800">
              <a:solidFill>
                <a:srgbClr val="08509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2843067" y="6094026"/>
              <a:ext cx="3457866" cy="0"/>
            </a:xfrm>
            <a:prstGeom prst="line">
              <a:avLst/>
            </a:prstGeom>
            <a:ln w="50800">
              <a:solidFill>
                <a:srgbClr val="08509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2843067" y="2421013"/>
              <a:ext cx="3457866" cy="3384124"/>
            </a:xfrm>
            <a:prstGeom prst="line">
              <a:avLst/>
            </a:prstGeom>
            <a:ln w="50800">
              <a:solidFill>
                <a:srgbClr val="08509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2843067" y="2421013"/>
              <a:ext cx="3457866" cy="3384124"/>
            </a:xfrm>
            <a:prstGeom prst="line">
              <a:avLst/>
            </a:prstGeom>
            <a:ln w="50800">
              <a:solidFill>
                <a:srgbClr val="085091"/>
              </a:solidFill>
            </a:ln>
          </p:spPr>
          <p:style>
            <a:lnRef idx="1">
              <a:schemeClr val="accent1"/>
            </a:lnRef>
            <a:fillRef idx="0">
              <a:schemeClr val="accent1"/>
            </a:fillRef>
            <a:effectRef idx="0">
              <a:schemeClr val="accent1"/>
            </a:effectRef>
            <a:fontRef idx="minor">
              <a:schemeClr val="tx1"/>
            </a:fontRef>
          </p:style>
        </p:cxnSp>
      </p:grpSp>
      <p:sp>
        <p:nvSpPr>
          <p:cNvPr id="2" name="Rectangle 1"/>
          <p:cNvSpPr/>
          <p:nvPr/>
        </p:nvSpPr>
        <p:spPr>
          <a:xfrm>
            <a:off x="899592" y="6309320"/>
            <a:ext cx="7724848" cy="338554"/>
          </a:xfrm>
          <a:prstGeom prst="rect">
            <a:avLst/>
          </a:prstGeom>
        </p:spPr>
        <p:txBody>
          <a:bodyPr wrap="square">
            <a:spAutoFit/>
          </a:bodyPr>
          <a:lstStyle/>
          <a:p>
            <a:pPr algn="ctr"/>
            <a:r>
              <a:rPr lang="en-GB" sz="1600" dirty="0">
                <a:solidFill>
                  <a:srgbClr val="000000"/>
                </a:solidFill>
                <a:latin typeface="Tahoma" panose="020B0604030504040204" pitchFamily="34" charset="0"/>
              </a:rPr>
              <a:t>Foster, C. (2012). Connected expressions. </a:t>
            </a:r>
            <a:r>
              <a:rPr lang="en-GB" sz="1600" i="1" dirty="0">
                <a:solidFill>
                  <a:srgbClr val="000000"/>
                </a:solidFill>
                <a:latin typeface="Tahoma" panose="020B0604030504040204" pitchFamily="34" charset="0"/>
              </a:rPr>
              <a:t>Mathematics in School, 41</a:t>
            </a:r>
            <a:r>
              <a:rPr lang="en-GB" sz="1600" dirty="0">
                <a:solidFill>
                  <a:srgbClr val="000000"/>
                </a:solidFill>
                <a:latin typeface="Tahoma" panose="020B0604030504040204" pitchFamily="34" charset="0"/>
              </a:rPr>
              <a:t>(5), 32–33.</a:t>
            </a:r>
          </a:p>
        </p:txBody>
      </p:sp>
    </p:spTree>
    <p:extLst>
      <p:ext uri="{BB962C8B-B14F-4D97-AF65-F5344CB8AC3E}">
        <p14:creationId xmlns:p14="http://schemas.microsoft.com/office/powerpoint/2010/main" val="3499191704"/>
      </p:ext>
    </p:extLst>
  </p:cSld>
  <p:clrMapOvr>
    <a:masterClrMapping/>
  </p:clrMapOvr>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Musical Etude</a:t>
            </a:r>
            <a:endParaRPr lang="en-US" dirty="0"/>
          </a:p>
        </p:txBody>
      </p:sp>
      <p:sp>
        <p:nvSpPr>
          <p:cNvPr id="3" name="Content Placeholder 2"/>
          <p:cNvSpPr>
            <a:spLocks noGrp="1"/>
          </p:cNvSpPr>
          <p:nvPr>
            <p:ph idx="1"/>
          </p:nvPr>
        </p:nvSpPr>
        <p:spPr/>
        <p:txBody>
          <a:bodyPr/>
          <a:lstStyle/>
          <a:p>
            <a:pPr marL="0" indent="0">
              <a:buNone/>
            </a:pPr>
            <a:endParaRPr lang="en-US" dirty="0" smtClean="0"/>
          </a:p>
          <a:p>
            <a:pPr defTabSz="914400"/>
            <a:r>
              <a:rPr lang="en-GB" dirty="0">
                <a:solidFill>
                  <a:prstClr val="black"/>
                </a:solidFill>
              </a:rPr>
              <a:t>“originally a study or technical exercise, later a complete and musically intelligible composition exploring a particular technical problem in an </a:t>
            </a:r>
            <a:r>
              <a:rPr lang="en-GB" dirty="0" err="1">
                <a:solidFill>
                  <a:prstClr val="black"/>
                </a:solidFill>
              </a:rPr>
              <a:t>esthetically</a:t>
            </a:r>
            <a:r>
              <a:rPr lang="en-GB" dirty="0">
                <a:solidFill>
                  <a:prstClr val="black"/>
                </a:solidFill>
              </a:rPr>
              <a:t> satisfying manner”</a:t>
            </a:r>
          </a:p>
          <a:p>
            <a:pPr defTabSz="914400"/>
            <a:endParaRPr lang="en-GB" dirty="0">
              <a:solidFill>
                <a:prstClr val="black"/>
              </a:solidFill>
            </a:endParaRPr>
          </a:p>
          <a:p>
            <a:pPr algn="r" defTabSz="914400"/>
            <a:r>
              <a:rPr lang="en-GB" i="1" dirty="0">
                <a:solidFill>
                  <a:prstClr val="black"/>
                </a:solidFill>
              </a:rPr>
              <a:t>Encyclopaedia Britannica</a:t>
            </a:r>
          </a:p>
          <a:p>
            <a:pPr marL="0" indent="0">
              <a:buNone/>
            </a:pPr>
            <a:endParaRPr lang="en-US" dirty="0"/>
          </a:p>
        </p:txBody>
      </p:sp>
    </p:spTree>
    <p:extLst>
      <p:ext uri="{BB962C8B-B14F-4D97-AF65-F5344CB8AC3E}">
        <p14:creationId xmlns:p14="http://schemas.microsoft.com/office/powerpoint/2010/main" val="954886236"/>
      </p:ext>
    </p:extLst>
  </p:cSld>
  <p:clrMapOvr>
    <a:masterClrMapping/>
  </p:clrMapOvr>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184" y="476672"/>
            <a:ext cx="9092293" cy="5760640"/>
          </a:xfrm>
          <a:prstGeom prst="rect">
            <a:avLst/>
          </a:prstGeom>
        </p:spPr>
      </p:pic>
    </p:spTree>
    <p:extLst>
      <p:ext uri="{BB962C8B-B14F-4D97-AF65-F5344CB8AC3E}">
        <p14:creationId xmlns:p14="http://schemas.microsoft.com/office/powerpoint/2010/main" val="2842530877"/>
      </p:ext>
    </p:extLst>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6-04-29 at 13.55.17.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76163" y="692696"/>
            <a:ext cx="8421738" cy="5256584"/>
          </a:xfrm>
          <a:prstGeom prst="rect">
            <a:avLst/>
          </a:prstGeom>
        </p:spPr>
      </p:pic>
    </p:spTree>
    <p:extLst>
      <p:ext uri="{BB962C8B-B14F-4D97-AF65-F5344CB8AC3E}">
        <p14:creationId xmlns:p14="http://schemas.microsoft.com/office/powerpoint/2010/main" val="199570731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theme/theme1.xml><?xml version="1.0" encoding="utf-8"?>
<a:theme xmlns:a="http://schemas.openxmlformats.org/drawingml/2006/main" name="University">
  <a:themeElements>
    <a:clrScheme name="Custom 7">
      <a:dk1>
        <a:sysClr val="windowText" lastClr="000000"/>
      </a:dk1>
      <a:lt1>
        <a:sysClr val="window" lastClr="FFFFFF"/>
      </a:lt1>
      <a:dk2>
        <a:srgbClr val="1F497D"/>
      </a:dk2>
      <a:lt2>
        <a:srgbClr val="EEECE1"/>
      </a:lt2>
      <a:accent1>
        <a:srgbClr val="1B3F65"/>
      </a:accent1>
      <a:accent2>
        <a:srgbClr val="C0504D"/>
      </a:accent2>
      <a:accent3>
        <a:srgbClr val="9BBB59"/>
      </a:accent3>
      <a:accent4>
        <a:srgbClr val="8064A2"/>
      </a:accent4>
      <a:accent5>
        <a:srgbClr val="4BACC6"/>
      </a:accent5>
      <a:accent6>
        <a:srgbClr val="F79646"/>
      </a:accent6>
      <a:hlink>
        <a:srgbClr val="A81321"/>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University.potx</Template>
  <TotalTime>12991</TotalTime>
  <Words>5330</Words>
  <Application>Microsoft Macintosh PowerPoint</Application>
  <PresentationFormat>On-screen Show (4:3)</PresentationFormat>
  <Paragraphs>935</Paragraphs>
  <Slides>139</Slides>
  <Notes>60</Notes>
  <HiddenSlides>0</HiddenSlides>
  <MMClips>2</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139</vt:i4>
      </vt:variant>
    </vt:vector>
  </HeadingPairs>
  <TitlesOfParts>
    <vt:vector size="143" baseType="lpstr">
      <vt:lpstr>University</vt:lpstr>
      <vt:lpstr>Word.Document.12</vt:lpstr>
      <vt:lpstr>Document</vt:lpstr>
      <vt:lpstr>Equation</vt:lpstr>
      <vt:lpstr>PowerPoint Presentation</vt:lpstr>
      <vt:lpstr>George Hall        Founders     Heini Halberstam</vt:lpstr>
      <vt:lpstr>1967-76 Professional Development</vt:lpstr>
      <vt:lpstr>1976 a new Shell Centre ‘Brief’</vt:lpstr>
      <vt:lpstr>Strategy</vt:lpstr>
      <vt:lpstr>The 1980s team</vt:lpstr>
      <vt:lpstr>The 1980s researcher-designers</vt:lpstr>
      <vt:lpstr>Strands of R&amp;D</vt:lpstr>
      <vt:lpstr>PowerPoint Presentation</vt:lpstr>
      <vt:lpstr>Computers and design - ITMA</vt:lpstr>
      <vt:lpstr>Research insights e.g. Role Shifting </vt:lpstr>
      <vt:lpstr>PowerPoint Presentation</vt:lpstr>
      <vt:lpstr>PowerPoint Presentation</vt:lpstr>
      <vt:lpstr>WYTIWG: Testing Strategic Skills</vt:lpstr>
      <vt:lpstr>Examples of Task Types</vt:lpstr>
      <vt:lpstr>Problems with Pattern and Numbers</vt:lpstr>
      <vt:lpstr>Skeleton Tower</vt:lpstr>
      <vt:lpstr>The Painted Cube</vt:lpstr>
      <vt:lpstr>Design and development</vt:lpstr>
      <vt:lpstr>The Language of Functions and Graphs</vt:lpstr>
      <vt:lpstr>Testing Strategic Skills: Hurdles Race</vt:lpstr>
      <vt:lpstr>ISDDE Prize for Excellence in Design</vt:lpstr>
      <vt:lpstr>TSS Impact</vt:lpstr>
      <vt:lpstr>Support for the teacher</vt:lpstr>
      <vt:lpstr>Reorganisation …..!</vt:lpstr>
      <vt:lpstr>PowerPoint Presentation</vt:lpstr>
      <vt:lpstr>Authoring v Engineering</vt:lpstr>
      <vt:lpstr>Aspects of design</vt:lpstr>
      <vt:lpstr>Technical design principles</vt:lpstr>
      <vt:lpstr>PowerPoint Presentation</vt:lpstr>
      <vt:lpstr>Structure of a formative assessment lesson</vt:lpstr>
      <vt:lpstr>Student scores for one class</vt:lpstr>
      <vt:lpstr>Replication: exploring generalizability </vt:lpstr>
      <vt:lpstr>Task “genres” for concept development </vt:lpstr>
      <vt:lpstr>Always, sometimes or never true?</vt:lpstr>
      <vt:lpstr>PowerPoint Presentation</vt:lpstr>
      <vt:lpstr>PowerPoint Presentation</vt:lpstr>
      <vt:lpstr>PowerPoint Presentation</vt:lpstr>
      <vt:lpstr>Modelling with Mathematics</vt:lpstr>
      <vt:lpstr>Mathematical literacy (PISA, 2015)</vt:lpstr>
      <vt:lpstr>The Modelling Projects</vt:lpstr>
      <vt:lpstr>Each module has 4 stages</vt:lpstr>
      <vt:lpstr>Evaluate and Improve</vt:lpstr>
      <vt:lpstr>Stage 1: Looking at examples</vt:lpstr>
      <vt:lpstr>Design and Make a Party Invitation</vt:lpstr>
      <vt:lpstr>Stage 2: Exploring techniques</vt:lpstr>
      <vt:lpstr>A MAP Problem Solving Lesson</vt:lpstr>
      <vt:lpstr>Making Matchsticks</vt:lpstr>
      <vt:lpstr>Sample response to discuss: Jaabir</vt:lpstr>
      <vt:lpstr>Cats and Kittens</vt:lpstr>
      <vt:lpstr>PowerPoint Presentation</vt:lpstr>
      <vt:lpstr>Sample student work</vt:lpstr>
      <vt:lpstr>Modelling in the Classroom</vt:lpstr>
      <vt:lpstr>PowerPoint Presentation</vt:lpstr>
      <vt:lpstr>Why tools for professional development?</vt:lpstr>
      <vt:lpstr>“The Sandwich Model” Bowland Math, MAP</vt:lpstr>
      <vt:lpstr>System Change</vt:lpstr>
      <vt:lpstr>Transforming practice through engineering research</vt:lpstr>
      <vt:lpstr>Where to find resources</vt:lpstr>
      <vt:lpstr>Our Current Team</vt:lpstr>
      <vt:lpstr>PowerPoint Presentation</vt:lpstr>
      <vt:lpstr>Circle Pattern</vt:lpstr>
      <vt:lpstr>Circle Pattern</vt:lpstr>
      <vt:lpstr>Circle Pattern</vt:lpstr>
      <vt:lpstr>A well-designed assessment task </vt:lpstr>
      <vt:lpstr>Sidewalk Stones</vt:lpstr>
      <vt:lpstr>Sidewalk Patterns</vt:lpstr>
      <vt:lpstr>Sidewalk Patterns</vt:lpstr>
      <vt:lpstr>The SVMI formative assessment cycle</vt:lpstr>
      <vt:lpstr>Glasses</vt:lpstr>
      <vt:lpstr>PowerPoint Presentation</vt:lpstr>
      <vt:lpstr>Interactive Demonstrations</vt:lpstr>
      <vt:lpstr>Interactive Demonstrations</vt:lpstr>
      <vt:lpstr>PowerPoint Presentation</vt:lpstr>
      <vt:lpstr>Simulated Science</vt:lpstr>
      <vt:lpstr>Simulated Science</vt:lpstr>
      <vt:lpstr>Explore a Database</vt:lpstr>
      <vt:lpstr>Function and Scatter Plots</vt:lpstr>
      <vt:lpstr>Function and Scatter Plots</vt:lpstr>
      <vt:lpstr>Fit data to scatter plots</vt:lpstr>
      <vt:lpstr>Take an Exam</vt:lpstr>
      <vt:lpstr>Deliver PD</vt:lpstr>
      <vt:lpstr>PowerPoint Presentation</vt:lpstr>
      <vt:lpstr>MAP lessons: Unstructured non-routine problems</vt:lpstr>
      <vt:lpstr>Design solution</vt:lpstr>
      <vt:lpstr>What are Designed student responses?</vt:lpstr>
      <vt:lpstr>How designed student responses are used?</vt:lpstr>
      <vt:lpstr>The purpose</vt:lpstr>
      <vt:lpstr>What are the issues?</vt:lpstr>
      <vt:lpstr>Design solution</vt:lpstr>
      <vt:lpstr>Fosters social metacognition</vt:lpstr>
      <vt:lpstr>PowerPoint Presentation</vt:lpstr>
      <vt:lpstr>PowerPoint Presentation</vt:lpstr>
      <vt:lpstr>PowerPoint Presentation</vt:lpstr>
      <vt:lpstr>PowerPoint Presentation</vt:lpstr>
      <vt:lpstr>PowerPoint Presentation</vt:lpstr>
      <vt:lpstr>Musical Etude</vt:lpstr>
      <vt:lpstr>PowerPoint Presentation</vt:lpstr>
      <vt:lpstr>PowerPoint Presentation</vt:lpstr>
      <vt:lpstr>Are etudes as effective as traditional exercises at developing students’ procedural fluency or not?</vt:lpstr>
      <vt:lpstr>PowerPoint Presentation</vt:lpstr>
      <vt:lpstr>PowerPoint Presentation</vt:lpstr>
      <vt:lpstr>PowerPoint Presentation</vt:lpstr>
      <vt:lpstr>PowerPoint Presentation</vt:lpstr>
      <vt:lpstr>Are etudes as effective as traditional exercises at developing students’ procedural fluency or not?</vt:lpstr>
      <vt:lpstr>Further Work</vt:lpstr>
      <vt:lpstr>PowerPoint Presentation</vt:lpstr>
      <vt:lpstr>Teacher -&gt; Designer</vt:lpstr>
      <vt:lpstr>Conceptual Understanding</vt:lpstr>
      <vt:lpstr>Teaching for Conceptual Understanding is more effective when we …</vt:lpstr>
      <vt:lpstr>Task Design Features</vt:lpstr>
      <vt:lpstr>Accessible, flexible, rich tasks</vt:lpstr>
      <vt:lpstr>Build on students’ existing ideas </vt:lpstr>
      <vt:lpstr>Expose misconceptions and confront conflict</vt:lpstr>
      <vt:lpstr>Emphasise reasons rather than answers </vt:lpstr>
      <vt:lpstr>Extend and link learning</vt:lpstr>
      <vt:lpstr>Task Design Features</vt:lpstr>
      <vt:lpstr>PowerPoint Presentation</vt:lpstr>
      <vt:lpstr>Characteristics of the design process</vt:lpstr>
      <vt:lpstr>Formative assessment and iPad technology</vt:lpstr>
      <vt:lpstr>Formative assessment and iPad technology</vt:lpstr>
      <vt:lpstr>Nested formative processes</vt:lpstr>
      <vt:lpstr>PowerPoint Presentation</vt:lpstr>
      <vt:lpstr>Processes and actors</vt:lpstr>
      <vt:lpstr>PowerPoint Presentation</vt:lpstr>
      <vt:lpstr> </vt:lpstr>
      <vt:lpstr>PowerPoint Presentation</vt:lpstr>
      <vt:lpstr>PowerPoint Presentation</vt:lpstr>
      <vt:lpstr>Design at different levels </vt:lpstr>
      <vt:lpstr>Strategic</vt:lpstr>
      <vt:lpstr>Strategic</vt:lpstr>
      <vt:lpstr>PowerPoint Presentation</vt:lpstr>
      <vt:lpstr>PowerPoint Presentation</vt:lpstr>
      <vt:lpstr>PowerPoint Presentation</vt:lpstr>
      <vt:lpstr>PowerPoint Presentation</vt:lpstr>
      <vt:lpstr>PowerPoint Presentation</vt:lpstr>
      <vt:lpstr>PowerPoint Presentation</vt:lpstr>
      <vt:lpstr>Design required at all levels </vt:lpstr>
      <vt:lpstr>PowerPoint Presentation</vt:lpstr>
    </vt:vector>
  </TitlesOfParts>
  <Company>The University of Nottingham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Malcolm Swan</dc:creator>
  <cp:lastModifiedBy>Daniel Pead</cp:lastModifiedBy>
  <cp:revision>133</cp:revision>
  <cp:lastPrinted>2015-07-15T14:48:13Z</cp:lastPrinted>
  <dcterms:created xsi:type="dcterms:W3CDTF">2015-07-13T10:20:18Z</dcterms:created>
  <dcterms:modified xsi:type="dcterms:W3CDTF">2017-10-04T14:47:43Z</dcterms:modified>
</cp:coreProperties>
</file>